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4" r:id="rId2"/>
    <p:sldId id="351" r:id="rId3"/>
    <p:sldId id="352" r:id="rId4"/>
    <p:sldId id="353" r:id="rId5"/>
    <p:sldId id="362" r:id="rId6"/>
    <p:sldId id="358" r:id="rId7"/>
    <p:sldId id="359" r:id="rId8"/>
    <p:sldId id="360" r:id="rId9"/>
    <p:sldId id="364" r:id="rId10"/>
    <p:sldId id="285" r:id="rId11"/>
    <p:sldId id="290" r:id="rId12"/>
    <p:sldId id="305" r:id="rId13"/>
    <p:sldId id="328" r:id="rId14"/>
    <p:sldId id="366" r:id="rId15"/>
    <p:sldId id="367" r:id="rId16"/>
    <p:sldId id="368" r:id="rId17"/>
    <p:sldId id="369" r:id="rId18"/>
    <p:sldId id="370" r:id="rId19"/>
    <p:sldId id="373" r:id="rId20"/>
    <p:sldId id="375" r:id="rId21"/>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288"/>
    <a:srgbClr val="F1FABE"/>
    <a:srgbClr val="FF8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10" autoAdjust="0"/>
  </p:normalViewPr>
  <p:slideViewPr>
    <p:cSldViewPr>
      <p:cViewPr varScale="1">
        <p:scale>
          <a:sx n="78" d="100"/>
          <a:sy n="78" d="100"/>
        </p:scale>
        <p:origin x="152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E"/>
          </a:p>
        </p:txBody>
      </p:sp>
      <p:sp>
        <p:nvSpPr>
          <p:cNvPr id="4" name="3 Marcador de fecha"/>
          <p:cNvSpPr>
            <a:spLocks noGrp="1"/>
          </p:cNvSpPr>
          <p:nvPr>
            <p:ph type="dt" sz="half" idx="10"/>
          </p:nvPr>
        </p:nvSpPr>
        <p:spPr/>
        <p:txBody>
          <a:bodyPr/>
          <a:lstStyle/>
          <a:p>
            <a:fld id="{6176FBB2-0CD3-4FCC-B97C-4F69D4E4B29F}" type="datetimeFigureOut">
              <a:rPr lang="es-PE" smtClean="0"/>
              <a:t>5/10/2019</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6D2A9E9-3BD4-4B4A-BE97-23BF409C2031}" type="slidenum">
              <a:rPr lang="es-PE" smtClean="0"/>
              <a:t>‹Nº›</a:t>
            </a:fld>
            <a:endParaRPr lang="es-PE"/>
          </a:p>
        </p:txBody>
      </p:sp>
    </p:spTree>
    <p:extLst>
      <p:ext uri="{BB962C8B-B14F-4D97-AF65-F5344CB8AC3E}">
        <p14:creationId xmlns:p14="http://schemas.microsoft.com/office/powerpoint/2010/main" val="319645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6176FBB2-0CD3-4FCC-B97C-4F69D4E4B29F}" type="datetimeFigureOut">
              <a:rPr lang="es-PE" smtClean="0"/>
              <a:t>5/10/2019</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6D2A9E9-3BD4-4B4A-BE97-23BF409C2031}" type="slidenum">
              <a:rPr lang="es-PE" smtClean="0"/>
              <a:t>‹Nº›</a:t>
            </a:fld>
            <a:endParaRPr lang="es-PE"/>
          </a:p>
        </p:txBody>
      </p:sp>
    </p:spTree>
    <p:extLst>
      <p:ext uri="{BB962C8B-B14F-4D97-AF65-F5344CB8AC3E}">
        <p14:creationId xmlns:p14="http://schemas.microsoft.com/office/powerpoint/2010/main" val="357459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6176FBB2-0CD3-4FCC-B97C-4F69D4E4B29F}" type="datetimeFigureOut">
              <a:rPr lang="es-PE" smtClean="0"/>
              <a:t>5/10/2019</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6D2A9E9-3BD4-4B4A-BE97-23BF409C2031}" type="slidenum">
              <a:rPr lang="es-PE" smtClean="0"/>
              <a:t>‹Nº›</a:t>
            </a:fld>
            <a:endParaRPr lang="es-PE"/>
          </a:p>
        </p:txBody>
      </p:sp>
    </p:spTree>
    <p:extLst>
      <p:ext uri="{BB962C8B-B14F-4D97-AF65-F5344CB8AC3E}">
        <p14:creationId xmlns:p14="http://schemas.microsoft.com/office/powerpoint/2010/main" val="2823187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0"/>
            <a:ext cx="8460432" cy="1179288"/>
          </a:xfrm>
          <a:prstGeom prst="rect">
            <a:avLst/>
          </a:prstGeom>
        </p:spPr>
        <p:txBody>
          <a:bodyPr anchor="ctr"/>
          <a:lstStyle>
            <a:lvl1pPr algn="l">
              <a:defRPr>
                <a:solidFill>
                  <a:schemeClr val="tx1">
                    <a:lumMod val="75000"/>
                    <a:lumOff val="25000"/>
                  </a:schemeClr>
                </a:solidFill>
              </a:defRPr>
            </a:lvl1pPr>
          </a:lstStyle>
          <a:p>
            <a:r>
              <a:rPr lang="en-US" altLang="ko-KR" dirty="0"/>
              <a:t> Click to edit title</a:t>
            </a:r>
            <a:endParaRPr lang="ko-KR" altLang="en-US" dirty="0"/>
          </a:p>
        </p:txBody>
      </p:sp>
      <p:sp>
        <p:nvSpPr>
          <p:cNvPr id="4" name="Content Placeholder 2"/>
          <p:cNvSpPr>
            <a:spLocks noGrp="1"/>
          </p:cNvSpPr>
          <p:nvPr>
            <p:ph idx="1"/>
          </p:nvPr>
        </p:nvSpPr>
        <p:spPr>
          <a:xfrm>
            <a:off x="1030733" y="1508787"/>
            <a:ext cx="7861747" cy="614197"/>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1041077" y="2411015"/>
            <a:ext cx="7861747" cy="3994316"/>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9943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10"/>
          </p:nvPr>
        </p:nvSpPr>
        <p:spPr/>
        <p:txBody>
          <a:bodyPr/>
          <a:lstStyle/>
          <a:p>
            <a:fld id="{6176FBB2-0CD3-4FCC-B97C-4F69D4E4B29F}" type="datetimeFigureOut">
              <a:rPr lang="es-PE" smtClean="0"/>
              <a:t>5/10/2019</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6D2A9E9-3BD4-4B4A-BE97-23BF409C2031}" type="slidenum">
              <a:rPr lang="es-PE" smtClean="0"/>
              <a:t>‹Nº›</a:t>
            </a:fld>
            <a:endParaRPr lang="es-PE"/>
          </a:p>
        </p:txBody>
      </p:sp>
    </p:spTree>
    <p:extLst>
      <p:ext uri="{BB962C8B-B14F-4D97-AF65-F5344CB8AC3E}">
        <p14:creationId xmlns:p14="http://schemas.microsoft.com/office/powerpoint/2010/main" val="337629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176FBB2-0CD3-4FCC-B97C-4F69D4E4B29F}" type="datetimeFigureOut">
              <a:rPr lang="es-PE" smtClean="0"/>
              <a:t>5/10/2019</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46D2A9E9-3BD4-4B4A-BE97-23BF409C2031}" type="slidenum">
              <a:rPr lang="es-PE" smtClean="0"/>
              <a:t>‹Nº›</a:t>
            </a:fld>
            <a:endParaRPr lang="es-PE"/>
          </a:p>
        </p:txBody>
      </p:sp>
    </p:spTree>
    <p:extLst>
      <p:ext uri="{BB962C8B-B14F-4D97-AF65-F5344CB8AC3E}">
        <p14:creationId xmlns:p14="http://schemas.microsoft.com/office/powerpoint/2010/main" val="77211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fecha"/>
          <p:cNvSpPr>
            <a:spLocks noGrp="1"/>
          </p:cNvSpPr>
          <p:nvPr>
            <p:ph type="dt" sz="half" idx="10"/>
          </p:nvPr>
        </p:nvSpPr>
        <p:spPr/>
        <p:txBody>
          <a:bodyPr/>
          <a:lstStyle/>
          <a:p>
            <a:fld id="{6176FBB2-0CD3-4FCC-B97C-4F69D4E4B29F}" type="datetimeFigureOut">
              <a:rPr lang="es-PE" smtClean="0"/>
              <a:t>5/10/2019</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6D2A9E9-3BD4-4B4A-BE97-23BF409C2031}" type="slidenum">
              <a:rPr lang="es-PE" smtClean="0"/>
              <a:t>‹Nº›</a:t>
            </a:fld>
            <a:endParaRPr lang="es-PE"/>
          </a:p>
        </p:txBody>
      </p:sp>
    </p:spTree>
    <p:extLst>
      <p:ext uri="{BB962C8B-B14F-4D97-AF65-F5344CB8AC3E}">
        <p14:creationId xmlns:p14="http://schemas.microsoft.com/office/powerpoint/2010/main" val="742730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6 Marcador de fecha"/>
          <p:cNvSpPr>
            <a:spLocks noGrp="1"/>
          </p:cNvSpPr>
          <p:nvPr>
            <p:ph type="dt" sz="half" idx="10"/>
          </p:nvPr>
        </p:nvSpPr>
        <p:spPr/>
        <p:txBody>
          <a:bodyPr/>
          <a:lstStyle/>
          <a:p>
            <a:fld id="{6176FBB2-0CD3-4FCC-B97C-4F69D4E4B29F}" type="datetimeFigureOut">
              <a:rPr lang="es-PE" smtClean="0"/>
              <a:t>5/10/2019</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46D2A9E9-3BD4-4B4A-BE97-23BF409C2031}" type="slidenum">
              <a:rPr lang="es-PE" smtClean="0"/>
              <a:t>‹Nº›</a:t>
            </a:fld>
            <a:endParaRPr lang="es-PE"/>
          </a:p>
        </p:txBody>
      </p:sp>
    </p:spTree>
    <p:extLst>
      <p:ext uri="{BB962C8B-B14F-4D97-AF65-F5344CB8AC3E}">
        <p14:creationId xmlns:p14="http://schemas.microsoft.com/office/powerpoint/2010/main" val="3284295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E"/>
          </a:p>
        </p:txBody>
      </p:sp>
      <p:sp>
        <p:nvSpPr>
          <p:cNvPr id="3" name="2 Marcador de fecha"/>
          <p:cNvSpPr>
            <a:spLocks noGrp="1"/>
          </p:cNvSpPr>
          <p:nvPr>
            <p:ph type="dt" sz="half" idx="10"/>
          </p:nvPr>
        </p:nvSpPr>
        <p:spPr/>
        <p:txBody>
          <a:bodyPr/>
          <a:lstStyle/>
          <a:p>
            <a:fld id="{6176FBB2-0CD3-4FCC-B97C-4F69D4E4B29F}" type="datetimeFigureOut">
              <a:rPr lang="es-PE" smtClean="0"/>
              <a:t>5/10/2019</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46D2A9E9-3BD4-4B4A-BE97-23BF409C2031}" type="slidenum">
              <a:rPr lang="es-PE" smtClean="0"/>
              <a:t>‹Nº›</a:t>
            </a:fld>
            <a:endParaRPr lang="es-PE"/>
          </a:p>
        </p:txBody>
      </p:sp>
    </p:spTree>
    <p:extLst>
      <p:ext uri="{BB962C8B-B14F-4D97-AF65-F5344CB8AC3E}">
        <p14:creationId xmlns:p14="http://schemas.microsoft.com/office/powerpoint/2010/main" val="379330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176FBB2-0CD3-4FCC-B97C-4F69D4E4B29F}" type="datetimeFigureOut">
              <a:rPr lang="es-PE" smtClean="0"/>
              <a:t>5/10/2019</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46D2A9E9-3BD4-4B4A-BE97-23BF409C2031}" type="slidenum">
              <a:rPr lang="es-PE" smtClean="0"/>
              <a:t>‹Nº›</a:t>
            </a:fld>
            <a:endParaRPr lang="es-PE"/>
          </a:p>
        </p:txBody>
      </p:sp>
    </p:spTree>
    <p:extLst>
      <p:ext uri="{BB962C8B-B14F-4D97-AF65-F5344CB8AC3E}">
        <p14:creationId xmlns:p14="http://schemas.microsoft.com/office/powerpoint/2010/main" val="299024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176FBB2-0CD3-4FCC-B97C-4F69D4E4B29F}" type="datetimeFigureOut">
              <a:rPr lang="es-PE" smtClean="0"/>
              <a:t>5/10/2019</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6D2A9E9-3BD4-4B4A-BE97-23BF409C2031}" type="slidenum">
              <a:rPr lang="es-PE" smtClean="0"/>
              <a:t>‹Nº›</a:t>
            </a:fld>
            <a:endParaRPr lang="es-PE"/>
          </a:p>
        </p:txBody>
      </p:sp>
    </p:spTree>
    <p:extLst>
      <p:ext uri="{BB962C8B-B14F-4D97-AF65-F5344CB8AC3E}">
        <p14:creationId xmlns:p14="http://schemas.microsoft.com/office/powerpoint/2010/main" val="242570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176FBB2-0CD3-4FCC-B97C-4F69D4E4B29F}" type="datetimeFigureOut">
              <a:rPr lang="es-PE" smtClean="0"/>
              <a:t>5/10/2019</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46D2A9E9-3BD4-4B4A-BE97-23BF409C2031}" type="slidenum">
              <a:rPr lang="es-PE" smtClean="0"/>
              <a:t>‹Nº›</a:t>
            </a:fld>
            <a:endParaRPr lang="es-PE"/>
          </a:p>
        </p:txBody>
      </p:sp>
    </p:spTree>
    <p:extLst>
      <p:ext uri="{BB962C8B-B14F-4D97-AF65-F5344CB8AC3E}">
        <p14:creationId xmlns:p14="http://schemas.microsoft.com/office/powerpoint/2010/main" val="1910801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6FBB2-0CD3-4FCC-B97C-4F69D4E4B29F}" type="datetimeFigureOut">
              <a:rPr lang="es-PE" smtClean="0"/>
              <a:t>5/10/2019</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2A9E9-3BD4-4B4A-BE97-23BF409C2031}" type="slidenum">
              <a:rPr lang="es-PE" smtClean="0"/>
              <a:t>‹Nº›</a:t>
            </a:fld>
            <a:endParaRPr lang="es-PE"/>
          </a:p>
        </p:txBody>
      </p:sp>
    </p:spTree>
    <p:extLst>
      <p:ext uri="{BB962C8B-B14F-4D97-AF65-F5344CB8AC3E}">
        <p14:creationId xmlns:p14="http://schemas.microsoft.com/office/powerpoint/2010/main" val="4123158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4936404"/>
            <a:ext cx="9144000" cy="161632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PE"/>
          </a:p>
        </p:txBody>
      </p:sp>
      <p:sp>
        <p:nvSpPr>
          <p:cNvPr id="8" name="7 Rectángulo"/>
          <p:cNvSpPr/>
          <p:nvPr/>
        </p:nvSpPr>
        <p:spPr>
          <a:xfrm>
            <a:off x="0" y="6552728"/>
            <a:ext cx="9144000" cy="305272"/>
          </a:xfrm>
          <a:prstGeom prst="rect">
            <a:avLst/>
          </a:prstGeom>
          <a:solidFill>
            <a:srgbClr val="048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17 Rectángulo"/>
          <p:cNvSpPr/>
          <p:nvPr/>
        </p:nvSpPr>
        <p:spPr>
          <a:xfrm>
            <a:off x="0" y="0"/>
            <a:ext cx="9144000" cy="101166"/>
          </a:xfrm>
          <a:prstGeom prst="rect">
            <a:avLst/>
          </a:prstGeom>
          <a:solidFill>
            <a:srgbClr val="B83C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12" name="11 Conector recto"/>
          <p:cNvCxnSpPr/>
          <p:nvPr/>
        </p:nvCxnSpPr>
        <p:spPr>
          <a:xfrm flipH="1">
            <a:off x="2575415" y="3534875"/>
            <a:ext cx="397507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flipH="1">
            <a:off x="971600" y="1628800"/>
            <a:ext cx="7128793" cy="0"/>
          </a:xfrm>
          <a:prstGeom prst="line">
            <a:avLst/>
          </a:prstGeom>
          <a:ln w="38100" cmpd="sng">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H="1">
            <a:off x="2915816" y="3717032"/>
            <a:ext cx="316835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2 Rectángulo"/>
          <p:cNvSpPr/>
          <p:nvPr/>
        </p:nvSpPr>
        <p:spPr>
          <a:xfrm>
            <a:off x="467545" y="2967334"/>
            <a:ext cx="8424936" cy="1077218"/>
          </a:xfrm>
          <a:prstGeom prst="rect">
            <a:avLst/>
          </a:prstGeom>
        </p:spPr>
        <p:txBody>
          <a:bodyPr wrap="square">
            <a:spAutoFit/>
          </a:bodyPr>
          <a:lstStyle/>
          <a:p>
            <a:pPr algn="ctr"/>
            <a:r>
              <a:rPr lang="es-PE" sz="3200" b="1" dirty="0"/>
              <a:t>Enfoques Transversales Género e Interculturalidad</a:t>
            </a:r>
            <a:endParaRPr lang="es-PE" sz="3200" dirty="0"/>
          </a:p>
        </p:txBody>
      </p:sp>
      <p:pic>
        <p:nvPicPr>
          <p:cNvPr id="14" name="Imagen 13"/>
          <p:cNvPicPr/>
          <p:nvPr/>
        </p:nvPicPr>
        <p:blipFill>
          <a:blip r:embed="rId2">
            <a:extLst>
              <a:ext uri="{28A0092B-C50C-407E-A947-70E740481C1C}">
                <a14:useLocalDpi xmlns:a14="http://schemas.microsoft.com/office/drawing/2010/main" val="0"/>
              </a:ext>
            </a:extLst>
          </a:blip>
          <a:srcRect/>
          <a:stretch>
            <a:fillRect/>
          </a:stretch>
        </p:blipFill>
        <p:spPr bwMode="auto">
          <a:xfrm>
            <a:off x="3564832" y="4957975"/>
            <a:ext cx="1973656" cy="1056494"/>
          </a:xfrm>
          <a:prstGeom prst="rect">
            <a:avLst/>
          </a:prstGeom>
          <a:noFill/>
        </p:spPr>
      </p:pic>
      <p:sp>
        <p:nvSpPr>
          <p:cNvPr id="4" name="Rectángulo 3"/>
          <p:cNvSpPr/>
          <p:nvPr/>
        </p:nvSpPr>
        <p:spPr>
          <a:xfrm>
            <a:off x="467545" y="472375"/>
            <a:ext cx="8424936" cy="1323439"/>
          </a:xfrm>
          <a:prstGeom prst="rect">
            <a:avLst/>
          </a:prstGeom>
        </p:spPr>
        <p:txBody>
          <a:bodyPr wrap="square">
            <a:spAutoFit/>
          </a:bodyPr>
          <a:lstStyle/>
          <a:p>
            <a:pPr algn="ctr">
              <a:spcAft>
                <a:spcPts val="0"/>
              </a:spcAft>
            </a:pPr>
            <a:r>
              <a:rPr lang="es-PE" sz="2000" dirty="0">
                <a:latin typeface="Book Antiqua" panose="02040602050305030304" pitchFamily="18" charset="0"/>
                <a:ea typeface="Calibri" panose="020F0502020204030204" pitchFamily="34" charset="0"/>
                <a:cs typeface="Times New Roman" panose="02020603050405020304" pitchFamily="18" charset="0"/>
              </a:rPr>
              <a:t>Proyecto:</a:t>
            </a:r>
            <a:r>
              <a:rPr lang="es-PE" sz="2000" b="1" dirty="0">
                <a:latin typeface="Book Antiqua" panose="02040602050305030304" pitchFamily="18" charset="0"/>
                <a:ea typeface="Calibri" panose="020F0502020204030204" pitchFamily="34" charset="0"/>
                <a:cs typeface="Times New Roman" panose="02020603050405020304" pitchFamily="18" charset="0"/>
              </a:rPr>
              <a:t> “Construyendo una estrategia y plan de inversiones </a:t>
            </a:r>
            <a:endParaRPr lang="es-PE"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PE" sz="2000" b="1" dirty="0">
                <a:latin typeface="Book Antiqua" panose="02040602050305030304" pitchFamily="18" charset="0"/>
                <a:ea typeface="Calibri" panose="020F0502020204030204" pitchFamily="34" charset="0"/>
                <a:cs typeface="Times New Roman" panose="02020603050405020304" pitchFamily="18" charset="0"/>
              </a:rPr>
              <a:t>para promover el desarrollo rural bajo en emisiones de la región San Martín bajo un enfoque de producción, protección e inclusión” - GCF-TF/PNUD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1324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551298"/>
            <a:ext cx="6429400" cy="1143000"/>
          </a:xfrm>
        </p:spPr>
        <p:txBody>
          <a:bodyPr>
            <a:normAutofit fontScale="90000"/>
          </a:bodyPr>
          <a:lstStyle/>
          <a:p>
            <a:r>
              <a:rPr lang="es-PE" b="1" dirty="0">
                <a:solidFill>
                  <a:srgbClr val="C00000"/>
                </a:solidFill>
                <a:effectLst>
                  <a:outerShdw blurRad="38100" dist="38100" dir="2700000" algn="tl">
                    <a:srgbClr val="000000">
                      <a:alpha val="43137"/>
                    </a:srgbClr>
                  </a:outerShdw>
                </a:effectLst>
              </a:rPr>
              <a:t>Interculturalidad</a:t>
            </a:r>
            <a:br>
              <a:rPr lang="es-PE" dirty="0"/>
            </a:br>
            <a:endParaRPr lang="es-PE" dirty="0"/>
          </a:p>
        </p:txBody>
      </p:sp>
      <p:sp>
        <p:nvSpPr>
          <p:cNvPr id="3" name="2 Marcador de contenido"/>
          <p:cNvSpPr>
            <a:spLocks noGrp="1"/>
          </p:cNvSpPr>
          <p:nvPr>
            <p:ph idx="1"/>
          </p:nvPr>
        </p:nvSpPr>
        <p:spPr>
          <a:xfrm>
            <a:off x="457200" y="1772816"/>
            <a:ext cx="8229600" cy="4353347"/>
          </a:xfrm>
        </p:spPr>
        <p:txBody>
          <a:bodyPr>
            <a:normAutofit fontScale="85000" lnSpcReduction="10000"/>
          </a:bodyPr>
          <a:lstStyle/>
          <a:p>
            <a:r>
              <a:rPr lang="es-PE" dirty="0"/>
              <a:t>La Interculturalidad es la interacción entre culturas, es el proceso de comunicación entre diferentes grupos humanos, con diferentes costumbres. </a:t>
            </a:r>
          </a:p>
          <a:p>
            <a:r>
              <a:rPr lang="es-PE" dirty="0"/>
              <a:t>A partir del reconocimiento de la identidad de cada cultura, sus valores e idiosincrasias, a través de una relación sinérgica fortalecedora de la convivencia e integración cultural; siendo la característica fundamental: “la Horizontalidad”, es decir que ningún grupo cultural está por encima del otro, promoviendo la igualdad, integración y convivencia armónica entre ellas.</a:t>
            </a:r>
          </a:p>
          <a:p>
            <a:endParaRPr lang="es-PE" dirty="0"/>
          </a:p>
        </p:txBody>
      </p:sp>
      <p:pic>
        <p:nvPicPr>
          <p:cNvPr id="9218" name="Picture 2" descr="Resultado de imagen para interculturalidad en perÃ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52" y="19275"/>
            <a:ext cx="2668648" cy="1897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85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64667"/>
            <a:ext cx="6933456" cy="1143000"/>
          </a:xfrm>
        </p:spPr>
        <p:txBody>
          <a:bodyPr>
            <a:normAutofit fontScale="90000"/>
          </a:bodyPr>
          <a:lstStyle/>
          <a:p>
            <a:r>
              <a:rPr lang="es-PE" b="1" dirty="0">
                <a:solidFill>
                  <a:srgbClr val="C00000"/>
                </a:solidFill>
                <a:effectLst>
                  <a:outerShdw blurRad="38100" dist="38100" dir="2700000" algn="tl">
                    <a:srgbClr val="000000">
                      <a:alpha val="43137"/>
                    </a:srgbClr>
                  </a:outerShdw>
                </a:effectLst>
              </a:rPr>
              <a:t>Interculturalidad</a:t>
            </a:r>
            <a:br>
              <a:rPr lang="es-PE" dirty="0"/>
            </a:br>
            <a:endParaRPr lang="es-PE" dirty="0"/>
          </a:p>
        </p:txBody>
      </p:sp>
      <p:sp>
        <p:nvSpPr>
          <p:cNvPr id="3" name="2 Marcador de contenido"/>
          <p:cNvSpPr>
            <a:spLocks noGrp="1"/>
          </p:cNvSpPr>
          <p:nvPr>
            <p:ph idx="1"/>
          </p:nvPr>
        </p:nvSpPr>
        <p:spPr>
          <a:xfrm>
            <a:off x="457200" y="1995663"/>
            <a:ext cx="8229600" cy="4130500"/>
          </a:xfrm>
        </p:spPr>
        <p:txBody>
          <a:bodyPr>
            <a:normAutofit/>
          </a:bodyPr>
          <a:lstStyle/>
          <a:p>
            <a:r>
              <a:rPr lang="es-PE" sz="2800" dirty="0"/>
              <a:t>Si bien la interculturalidad está basada en el respeto a la diversidad, integración y crecimiento por igual de las culturas, no está libre de generar posibles conflictos, tanto por la adaptación o por el mismo proceso de aprender a respetar, pero con la diferencia, de que estos conflictos se resolverán mediante el diálogo y escucha mutua, primando siempre la Horizontalidad del proceso.</a:t>
            </a:r>
          </a:p>
          <a:p>
            <a:endParaRPr lang="es-PE" dirty="0"/>
          </a:p>
        </p:txBody>
      </p:sp>
      <p:pic>
        <p:nvPicPr>
          <p:cNvPr id="9218" name="Picture 2" descr="Resultado de imagen para interculturalidad en perÃ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4624"/>
            <a:ext cx="2743862" cy="195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90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93 Rectángulo redondeado"/>
          <p:cNvSpPr/>
          <p:nvPr/>
        </p:nvSpPr>
        <p:spPr>
          <a:xfrm>
            <a:off x="539552" y="836712"/>
            <a:ext cx="8064896" cy="5472608"/>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es-PE" sz="2400" dirty="0">
                <a:effectLst/>
                <a:ea typeface="Calibri"/>
                <a:cs typeface="Cambria"/>
              </a:rPr>
              <a:t>La interculturalidad desde un punto de vista del comportamiento, se centra en la competencia para desenvolverse y comunicarse en contextos de relación con otras culturas. Estos  procesos de interacción sociocultural son cada vez más intensos y variados en el contexto de la globalización económica, política e ideológica y de la revolución tecnológica de las comunicaciones y los transportes.</a:t>
            </a:r>
            <a:endParaRPr lang="es-PE" sz="2400" dirty="0">
              <a:effectLst/>
              <a:ea typeface="Calibri"/>
              <a:cs typeface="Times New Roman"/>
            </a:endParaRPr>
          </a:p>
          <a:p>
            <a:pPr algn="just">
              <a:lnSpc>
                <a:spcPct val="115000"/>
              </a:lnSpc>
              <a:spcAft>
                <a:spcPts val="0"/>
              </a:spcAft>
            </a:pPr>
            <a:r>
              <a:rPr lang="es-PE" sz="1100" dirty="0">
                <a:effectLst/>
                <a:ea typeface="Calibri"/>
                <a:cs typeface="Cambria"/>
              </a:rPr>
              <a:t>.</a:t>
            </a:r>
            <a:endParaRPr lang="es-PE" sz="1100" dirty="0">
              <a:effectLst/>
              <a:ea typeface="Calibri"/>
              <a:cs typeface="Times New Roman"/>
            </a:endParaRPr>
          </a:p>
          <a:p>
            <a:pPr algn="ctr">
              <a:lnSpc>
                <a:spcPct val="115000"/>
              </a:lnSpc>
              <a:spcAft>
                <a:spcPts val="1000"/>
              </a:spcAft>
            </a:pPr>
            <a:r>
              <a:rPr lang="es-PE" sz="1100" dirty="0">
                <a:effectLst/>
                <a:ea typeface="Calibri"/>
                <a:cs typeface="Times New Roman"/>
              </a:rPr>
              <a:t> </a:t>
            </a:r>
          </a:p>
        </p:txBody>
      </p:sp>
    </p:spTree>
    <p:extLst>
      <p:ext uri="{BB962C8B-B14F-4D97-AF65-F5344CB8AC3E}">
        <p14:creationId xmlns:p14="http://schemas.microsoft.com/office/powerpoint/2010/main" val="82269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93 Rectángulo redondeado"/>
          <p:cNvSpPr/>
          <p:nvPr/>
        </p:nvSpPr>
        <p:spPr>
          <a:xfrm>
            <a:off x="539552" y="836712"/>
            <a:ext cx="8064896" cy="5472608"/>
          </a:xfrm>
          <a:prstGeom prst="roundRect">
            <a:avLst/>
          </a:prstGeom>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15000"/>
              </a:lnSpc>
              <a:spcAft>
                <a:spcPts val="0"/>
              </a:spcAft>
            </a:pPr>
            <a:r>
              <a:rPr lang="es-PE" sz="2400" dirty="0">
                <a:effectLst/>
                <a:ea typeface="Calibri"/>
                <a:cs typeface="Cambria"/>
              </a:rPr>
              <a:t>En estos contextos, el enfoque de interculturalidad es la base para establecer relaciones de confianza, reconocimiento mutuo, comunicación efectiva, diálogo, debate, aprendizaje e intercambio.</a:t>
            </a:r>
            <a:r>
              <a:rPr lang="es-PE" sz="1100" dirty="0">
                <a:effectLst/>
                <a:ea typeface="Calibri"/>
                <a:cs typeface="Cambria"/>
              </a:rPr>
              <a:t>.</a:t>
            </a:r>
            <a:endParaRPr lang="es-PE" sz="1100" dirty="0">
              <a:effectLst/>
              <a:ea typeface="Calibri"/>
              <a:cs typeface="Times New Roman"/>
            </a:endParaRPr>
          </a:p>
          <a:p>
            <a:pPr algn="ctr">
              <a:lnSpc>
                <a:spcPct val="115000"/>
              </a:lnSpc>
              <a:spcAft>
                <a:spcPts val="1000"/>
              </a:spcAft>
            </a:pPr>
            <a:r>
              <a:rPr lang="es-PE" sz="1100" dirty="0">
                <a:effectLst/>
                <a:ea typeface="Calibri"/>
                <a:cs typeface="Times New Roman"/>
              </a:rPr>
              <a:t> </a:t>
            </a:r>
          </a:p>
        </p:txBody>
      </p:sp>
    </p:spTree>
    <p:extLst>
      <p:ext uri="{BB962C8B-B14F-4D97-AF65-F5344CB8AC3E}">
        <p14:creationId xmlns:p14="http://schemas.microsoft.com/office/powerpoint/2010/main" val="3653846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6264696"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852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56098"/>
            <a:ext cx="7499176" cy="4170065"/>
          </a:xfrm>
        </p:spPr>
        <p:txBody>
          <a:bodyPr>
            <a:normAutofit fontScale="92500" lnSpcReduction="20000"/>
          </a:bodyPr>
          <a:lstStyle/>
          <a:p>
            <a:r>
              <a:rPr lang="es-PE" dirty="0"/>
              <a:t>Son aquellos que tenemos todos los seres humanos por el simple hecho de existir, sin que importe nuestra edad, el color de piel, la etnia a la que pertenecemos, el país en el que nacimos o en el que vivimos, nuestras posibilidades económicas y sociales, nuestra orientación sexual e identidad de género, nuestra forma de pensar, la religión que profesamos, si somos de zona rural o urbana, ni otras características que formen parte de nuestras vidas.</a:t>
            </a:r>
          </a:p>
          <a:p>
            <a:endParaRPr lang="es-P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60648"/>
            <a:ext cx="5616624"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306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132856"/>
            <a:ext cx="8229600" cy="3993307"/>
          </a:xfrm>
        </p:spPr>
        <p:txBody>
          <a:bodyPr/>
          <a:lstStyle/>
          <a:p>
            <a:r>
              <a:rPr lang="es-PE" dirty="0"/>
              <a:t>El respeto de los derechos humanos, garantiza que los seres humanos nos desarrollemos plenamente en todos los campos de nuestra vida y podamos vivir en igualdad, libertad y dignidad con otras personas.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719" y="260648"/>
            <a:ext cx="561498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873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56098"/>
            <a:ext cx="8229600" cy="4170065"/>
          </a:xfrm>
        </p:spPr>
        <p:txBody>
          <a:bodyPr/>
          <a:lstStyle/>
          <a:p>
            <a:r>
              <a:rPr lang="es-PE" dirty="0"/>
              <a:t>Deben ser entendidos como una forma de vida, y no únicamente, como un conjunto de normas y tratados. </a:t>
            </a:r>
          </a:p>
          <a:p>
            <a:r>
              <a:rPr lang="es-PE" dirty="0"/>
              <a:t>Solo si nos apropiamos de nuestros derechos humanos, entendiendo que estos tienen relación con nuestra vida diaria, lograremos promoverlos, exigirlos y defenderlos.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60648"/>
            <a:ext cx="561498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170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04864"/>
            <a:ext cx="8229600" cy="3921299"/>
          </a:xfrm>
        </p:spPr>
        <p:txBody>
          <a:bodyPr/>
          <a:lstStyle/>
          <a:p>
            <a:r>
              <a:rPr lang="es-PE" dirty="0"/>
              <a:t>Es importante tener en cuenta que los derechos también traen consigo responsabilidades que todas las personas debemos asumir, pues estos se harán efectivos en la medida en que cada quien los respete y contribuya a que se cumplan.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932" y="332656"/>
            <a:ext cx="5614987"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3694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43" y="548680"/>
            <a:ext cx="8905603"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820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2332" y="185484"/>
            <a:ext cx="7726132" cy="1179288"/>
          </a:xfrm>
        </p:spPr>
        <p:txBody>
          <a:bodyPr>
            <a:normAutofit fontScale="90000"/>
          </a:bodyPr>
          <a:lstStyle/>
          <a:p>
            <a:r>
              <a:rPr lang="es-PE" b="1" dirty="0">
                <a:solidFill>
                  <a:srgbClr val="C00000"/>
                </a:solidFill>
                <a:effectLst>
                  <a:outerShdw blurRad="38100" dist="38100" dir="2700000" algn="tl">
                    <a:srgbClr val="000000">
                      <a:alpha val="43137"/>
                    </a:srgbClr>
                  </a:outerShdw>
                </a:effectLst>
              </a:rPr>
              <a:t>El sexo biológico </a:t>
            </a:r>
            <a:r>
              <a:rPr lang="es-PE" dirty="0">
                <a:solidFill>
                  <a:schemeClr val="accent2">
                    <a:lumMod val="75000"/>
                  </a:schemeClr>
                </a:solidFill>
                <a:latin typeface="AR CENA" panose="02000000000000000000" pitchFamily="2" charset="0"/>
              </a:rPr>
              <a:t>se manifiesta de 3 formas:</a:t>
            </a:r>
          </a:p>
        </p:txBody>
      </p:sp>
      <p:sp>
        <p:nvSpPr>
          <p:cNvPr id="22" name="Forma libre 21"/>
          <p:cNvSpPr/>
          <p:nvPr/>
        </p:nvSpPr>
        <p:spPr>
          <a:xfrm>
            <a:off x="396982" y="1364772"/>
            <a:ext cx="2634561" cy="5040560"/>
          </a:xfrm>
          <a:custGeom>
            <a:avLst/>
            <a:gdLst>
              <a:gd name="connsiteX0" fmla="*/ 0 w 2634561"/>
              <a:gd name="connsiteY0" fmla="*/ 263456 h 3996443"/>
              <a:gd name="connsiteX1" fmla="*/ 263456 w 2634561"/>
              <a:gd name="connsiteY1" fmla="*/ 0 h 3996443"/>
              <a:gd name="connsiteX2" fmla="*/ 2371105 w 2634561"/>
              <a:gd name="connsiteY2" fmla="*/ 0 h 3996443"/>
              <a:gd name="connsiteX3" fmla="*/ 2634561 w 2634561"/>
              <a:gd name="connsiteY3" fmla="*/ 263456 h 3996443"/>
              <a:gd name="connsiteX4" fmla="*/ 2634561 w 2634561"/>
              <a:gd name="connsiteY4" fmla="*/ 3732987 h 3996443"/>
              <a:gd name="connsiteX5" fmla="*/ 2371105 w 2634561"/>
              <a:gd name="connsiteY5" fmla="*/ 3996443 h 3996443"/>
              <a:gd name="connsiteX6" fmla="*/ 263456 w 2634561"/>
              <a:gd name="connsiteY6" fmla="*/ 3996443 h 3996443"/>
              <a:gd name="connsiteX7" fmla="*/ 0 w 2634561"/>
              <a:gd name="connsiteY7" fmla="*/ 3732987 h 3996443"/>
              <a:gd name="connsiteX8" fmla="*/ 0 w 2634561"/>
              <a:gd name="connsiteY8" fmla="*/ 263456 h 399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561" h="3996443">
                <a:moveTo>
                  <a:pt x="0" y="263456"/>
                </a:moveTo>
                <a:cubicBezTo>
                  <a:pt x="0" y="117953"/>
                  <a:pt x="117953" y="0"/>
                  <a:pt x="263456" y="0"/>
                </a:cubicBezTo>
                <a:lnTo>
                  <a:pt x="2371105" y="0"/>
                </a:lnTo>
                <a:cubicBezTo>
                  <a:pt x="2516608" y="0"/>
                  <a:pt x="2634561" y="117953"/>
                  <a:pt x="2634561" y="263456"/>
                </a:cubicBezTo>
                <a:lnTo>
                  <a:pt x="2634561" y="3732987"/>
                </a:lnTo>
                <a:cubicBezTo>
                  <a:pt x="2634561" y="3878490"/>
                  <a:pt x="2516608" y="3996443"/>
                  <a:pt x="2371105" y="3996443"/>
                </a:cubicBezTo>
                <a:lnTo>
                  <a:pt x="263456" y="3996443"/>
                </a:lnTo>
                <a:cubicBezTo>
                  <a:pt x="117953" y="3996443"/>
                  <a:pt x="0" y="3878490"/>
                  <a:pt x="0" y="3732987"/>
                </a:cubicBezTo>
                <a:lnTo>
                  <a:pt x="0" y="263456"/>
                </a:lnTo>
                <a:close/>
              </a:path>
            </a:pathLst>
          </a:custGeom>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705257" rIns="106680" bIns="905969" numCol="1" spcCol="1270" anchor="ctr" anchorCtr="0">
            <a:noAutofit/>
          </a:bodyPr>
          <a:lstStyle/>
          <a:p>
            <a:pPr lvl="0" algn="ctr" defTabSz="666750">
              <a:lnSpc>
                <a:spcPct val="90000"/>
              </a:lnSpc>
              <a:spcBef>
                <a:spcPct val="0"/>
              </a:spcBef>
              <a:spcAft>
                <a:spcPct val="35000"/>
              </a:spcAft>
            </a:pPr>
            <a:r>
              <a:rPr lang="es-PE" sz="1500" kern="1200" dirty="0">
                <a:latin typeface="DellaRobbia BT" panose="02030502030305020302" pitchFamily="18" charset="0"/>
              </a:rPr>
              <a:t>Hembra: se define como         hembra la persona que nació    con los  cromosomas XX y el   aparato reproductor femenino (ovarios y genitales femeninos)</a:t>
            </a:r>
            <a:endParaRPr lang="es-ES" sz="1500" kern="1200" dirty="0"/>
          </a:p>
        </p:txBody>
      </p:sp>
      <p:sp>
        <p:nvSpPr>
          <p:cNvPr id="23" name="Elipse 22"/>
          <p:cNvSpPr/>
          <p:nvPr/>
        </p:nvSpPr>
        <p:spPr>
          <a:xfrm>
            <a:off x="1048855" y="1667206"/>
            <a:ext cx="1330815" cy="1678505"/>
          </a:xfrm>
          <a:prstGeom prst="ellipse">
            <a:avLst/>
          </a:prstGeom>
          <a:blipFill>
            <a:blip r:embed="rId2" cstate="print">
              <a:extLst>
                <a:ext uri="{28A0092B-C50C-407E-A947-70E740481C1C}">
                  <a14:useLocalDpi xmlns:a14="http://schemas.microsoft.com/office/drawing/2010/main" val="0"/>
                </a:ext>
              </a:extLst>
            </a:blip>
            <a:srcRect/>
            <a:stretch>
              <a:fillRect l="-2000" r="-2000"/>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24" name="Forma libre 23"/>
          <p:cNvSpPr/>
          <p:nvPr/>
        </p:nvSpPr>
        <p:spPr>
          <a:xfrm>
            <a:off x="3110580" y="1364772"/>
            <a:ext cx="2634561" cy="5040560"/>
          </a:xfrm>
          <a:custGeom>
            <a:avLst/>
            <a:gdLst>
              <a:gd name="connsiteX0" fmla="*/ 0 w 2634561"/>
              <a:gd name="connsiteY0" fmla="*/ 263456 h 3996443"/>
              <a:gd name="connsiteX1" fmla="*/ 263456 w 2634561"/>
              <a:gd name="connsiteY1" fmla="*/ 0 h 3996443"/>
              <a:gd name="connsiteX2" fmla="*/ 2371105 w 2634561"/>
              <a:gd name="connsiteY2" fmla="*/ 0 h 3996443"/>
              <a:gd name="connsiteX3" fmla="*/ 2634561 w 2634561"/>
              <a:gd name="connsiteY3" fmla="*/ 263456 h 3996443"/>
              <a:gd name="connsiteX4" fmla="*/ 2634561 w 2634561"/>
              <a:gd name="connsiteY4" fmla="*/ 3732987 h 3996443"/>
              <a:gd name="connsiteX5" fmla="*/ 2371105 w 2634561"/>
              <a:gd name="connsiteY5" fmla="*/ 3996443 h 3996443"/>
              <a:gd name="connsiteX6" fmla="*/ 263456 w 2634561"/>
              <a:gd name="connsiteY6" fmla="*/ 3996443 h 3996443"/>
              <a:gd name="connsiteX7" fmla="*/ 0 w 2634561"/>
              <a:gd name="connsiteY7" fmla="*/ 3732987 h 3996443"/>
              <a:gd name="connsiteX8" fmla="*/ 0 w 2634561"/>
              <a:gd name="connsiteY8" fmla="*/ 263456 h 399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561" h="3996443">
                <a:moveTo>
                  <a:pt x="0" y="263456"/>
                </a:moveTo>
                <a:cubicBezTo>
                  <a:pt x="0" y="117953"/>
                  <a:pt x="117953" y="0"/>
                  <a:pt x="263456" y="0"/>
                </a:cubicBezTo>
                <a:lnTo>
                  <a:pt x="2371105" y="0"/>
                </a:lnTo>
                <a:cubicBezTo>
                  <a:pt x="2516608" y="0"/>
                  <a:pt x="2634561" y="117953"/>
                  <a:pt x="2634561" y="263456"/>
                </a:cubicBezTo>
                <a:lnTo>
                  <a:pt x="2634561" y="3732987"/>
                </a:lnTo>
                <a:cubicBezTo>
                  <a:pt x="2634561" y="3878490"/>
                  <a:pt x="2516608" y="3996443"/>
                  <a:pt x="2371105" y="3996443"/>
                </a:cubicBezTo>
                <a:lnTo>
                  <a:pt x="263456" y="3996443"/>
                </a:lnTo>
                <a:cubicBezTo>
                  <a:pt x="117953" y="3996443"/>
                  <a:pt x="0" y="3878490"/>
                  <a:pt x="0" y="3732987"/>
                </a:cubicBezTo>
                <a:lnTo>
                  <a:pt x="0" y="263456"/>
                </a:lnTo>
                <a:close/>
              </a:path>
            </a:pathLst>
          </a:custGeom>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06680" tIns="1705257" rIns="106680" bIns="905969" numCol="1" spcCol="1270" anchor="ctr" anchorCtr="0">
            <a:noAutofit/>
          </a:bodyPr>
          <a:lstStyle/>
          <a:p>
            <a:pPr lvl="0" algn="ctr" defTabSz="666750">
              <a:lnSpc>
                <a:spcPct val="90000"/>
              </a:lnSpc>
              <a:spcBef>
                <a:spcPct val="0"/>
              </a:spcBef>
              <a:spcAft>
                <a:spcPct val="35000"/>
              </a:spcAft>
            </a:pPr>
            <a:r>
              <a:rPr lang="es-PE" sz="1500" kern="1200" dirty="0">
                <a:latin typeface="DellaRobbia BT" panose="02030502030305020302" pitchFamily="18" charset="0"/>
              </a:rPr>
              <a:t>Macho: la persona que nació  con los cromosomas XY y tiene el aparato </a:t>
            </a:r>
            <a:r>
              <a:rPr lang="es-PE" sz="1500" kern="1200" dirty="0" err="1">
                <a:latin typeface="DellaRobbia BT" panose="02030502030305020302" pitchFamily="18" charset="0"/>
              </a:rPr>
              <a:t>reproductior</a:t>
            </a:r>
            <a:r>
              <a:rPr lang="es-PE" sz="1500" kern="1200" dirty="0">
                <a:latin typeface="DellaRobbia BT" panose="02030502030305020302" pitchFamily="18" charset="0"/>
              </a:rPr>
              <a:t>           masculino.</a:t>
            </a:r>
            <a:endParaRPr lang="es-ES" sz="1500" kern="1200" dirty="0">
              <a:latin typeface="DellaRobbia BT" panose="02030502030305020302" pitchFamily="18" charset="0"/>
            </a:endParaRPr>
          </a:p>
        </p:txBody>
      </p:sp>
      <p:sp>
        <p:nvSpPr>
          <p:cNvPr id="25" name="Elipse 24"/>
          <p:cNvSpPr/>
          <p:nvPr/>
        </p:nvSpPr>
        <p:spPr>
          <a:xfrm>
            <a:off x="3762453" y="1667206"/>
            <a:ext cx="1330815" cy="1678505"/>
          </a:xfrm>
          <a:prstGeom prst="ellipse">
            <a:avLst/>
          </a:prstGeom>
          <a:blipFill>
            <a:blip r:embed="rId3" cstate="print">
              <a:extLst>
                <a:ext uri="{28A0092B-C50C-407E-A947-70E740481C1C}">
                  <a14:useLocalDpi xmlns:a14="http://schemas.microsoft.com/office/drawing/2010/main" val="0"/>
                </a:ext>
              </a:extLst>
            </a:blip>
            <a:srcRect/>
            <a:stretch>
              <a:fillRect t="-1000" b="-1000"/>
            </a:stretch>
          </a:blipFill>
          <a:scene3d>
            <a:camera prst="orthographicFront"/>
            <a:lightRig rig="threePt" dir="t">
              <a:rot lat="0" lon="0" rev="7500000"/>
            </a:lightRig>
          </a:scene3d>
          <a:sp3d z="152400" extrusionH="63500" prstMaterial="matte">
            <a:bevelT w="50800" h="19050" prst="relaxedInset"/>
            <a:contourClr>
              <a:schemeClr val="bg1"/>
            </a:contourClr>
          </a:sp3d>
        </p:spPr>
        <p:style>
          <a:lnRef idx="0">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26" name="Forma libre 25"/>
          <p:cNvSpPr/>
          <p:nvPr/>
        </p:nvSpPr>
        <p:spPr>
          <a:xfrm>
            <a:off x="5825871" y="1364772"/>
            <a:ext cx="2634561" cy="5040560"/>
          </a:xfrm>
          <a:custGeom>
            <a:avLst/>
            <a:gdLst>
              <a:gd name="connsiteX0" fmla="*/ 0 w 2634561"/>
              <a:gd name="connsiteY0" fmla="*/ 263456 h 3996443"/>
              <a:gd name="connsiteX1" fmla="*/ 263456 w 2634561"/>
              <a:gd name="connsiteY1" fmla="*/ 0 h 3996443"/>
              <a:gd name="connsiteX2" fmla="*/ 2371105 w 2634561"/>
              <a:gd name="connsiteY2" fmla="*/ 0 h 3996443"/>
              <a:gd name="connsiteX3" fmla="*/ 2634561 w 2634561"/>
              <a:gd name="connsiteY3" fmla="*/ 263456 h 3996443"/>
              <a:gd name="connsiteX4" fmla="*/ 2634561 w 2634561"/>
              <a:gd name="connsiteY4" fmla="*/ 3732987 h 3996443"/>
              <a:gd name="connsiteX5" fmla="*/ 2371105 w 2634561"/>
              <a:gd name="connsiteY5" fmla="*/ 3996443 h 3996443"/>
              <a:gd name="connsiteX6" fmla="*/ 263456 w 2634561"/>
              <a:gd name="connsiteY6" fmla="*/ 3996443 h 3996443"/>
              <a:gd name="connsiteX7" fmla="*/ 0 w 2634561"/>
              <a:gd name="connsiteY7" fmla="*/ 3732987 h 3996443"/>
              <a:gd name="connsiteX8" fmla="*/ 0 w 2634561"/>
              <a:gd name="connsiteY8" fmla="*/ 263456 h 399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4561" h="3996443">
                <a:moveTo>
                  <a:pt x="0" y="263456"/>
                </a:moveTo>
                <a:cubicBezTo>
                  <a:pt x="0" y="117953"/>
                  <a:pt x="117953" y="0"/>
                  <a:pt x="263456" y="0"/>
                </a:cubicBezTo>
                <a:lnTo>
                  <a:pt x="2371105" y="0"/>
                </a:lnTo>
                <a:cubicBezTo>
                  <a:pt x="2516608" y="0"/>
                  <a:pt x="2634561" y="117953"/>
                  <a:pt x="2634561" y="263456"/>
                </a:cubicBezTo>
                <a:lnTo>
                  <a:pt x="2634561" y="3732987"/>
                </a:lnTo>
                <a:cubicBezTo>
                  <a:pt x="2634561" y="3878490"/>
                  <a:pt x="2516608" y="3996443"/>
                  <a:pt x="2371105" y="3996443"/>
                </a:cubicBezTo>
                <a:lnTo>
                  <a:pt x="263456" y="3996443"/>
                </a:lnTo>
                <a:cubicBezTo>
                  <a:pt x="117953" y="3996443"/>
                  <a:pt x="0" y="3878490"/>
                  <a:pt x="0" y="3732987"/>
                </a:cubicBezTo>
                <a:lnTo>
                  <a:pt x="0" y="263456"/>
                </a:lnTo>
                <a:close/>
              </a:path>
            </a:pathLst>
          </a:custGeom>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71120" tIns="1669697" rIns="71120" bIns="870409" numCol="1" spcCol="1270" anchor="ctr" anchorCtr="0">
            <a:noAutofit/>
          </a:bodyPr>
          <a:lstStyle/>
          <a:p>
            <a:pPr lvl="0" algn="ctr" defTabSz="444500">
              <a:lnSpc>
                <a:spcPct val="90000"/>
              </a:lnSpc>
              <a:spcBef>
                <a:spcPct val="0"/>
              </a:spcBef>
              <a:spcAft>
                <a:spcPct val="35000"/>
              </a:spcAft>
            </a:pPr>
            <a:endParaRPr lang="es-ES" sz="1000" kern="1200" dirty="0"/>
          </a:p>
          <a:p>
            <a:pPr lvl="0" algn="ctr" defTabSz="444500">
              <a:lnSpc>
                <a:spcPct val="90000"/>
              </a:lnSpc>
              <a:spcBef>
                <a:spcPct val="0"/>
              </a:spcBef>
              <a:spcAft>
                <a:spcPct val="35000"/>
              </a:spcAft>
            </a:pPr>
            <a:endParaRPr lang="es-ES" sz="1000" kern="1200" dirty="0"/>
          </a:p>
          <a:p>
            <a:pPr marL="93663" lvl="0" indent="-93663" algn="ctr" defTabSz="444500">
              <a:lnSpc>
                <a:spcPct val="90000"/>
              </a:lnSpc>
              <a:spcBef>
                <a:spcPct val="0"/>
              </a:spcBef>
              <a:spcAft>
                <a:spcPct val="35000"/>
              </a:spcAft>
              <a:tabLst>
                <a:tab pos="2151063" algn="l"/>
                <a:tab pos="2327275" algn="l"/>
              </a:tabLst>
            </a:pPr>
            <a:endParaRPr lang="es-ES" sz="1400" kern="1200" dirty="0"/>
          </a:p>
          <a:p>
            <a:pPr marL="93663" lvl="0" indent="-93663" algn="ctr" defTabSz="444500">
              <a:lnSpc>
                <a:spcPct val="90000"/>
              </a:lnSpc>
              <a:spcBef>
                <a:spcPct val="0"/>
              </a:spcBef>
              <a:spcAft>
                <a:spcPct val="35000"/>
              </a:spcAft>
              <a:tabLst>
                <a:tab pos="2151063" algn="l"/>
                <a:tab pos="2327275" algn="l"/>
              </a:tabLst>
            </a:pPr>
            <a:endParaRPr lang="es-ES" sz="1400" dirty="0"/>
          </a:p>
          <a:p>
            <a:pPr marL="93663" lvl="0" indent="-93663" algn="ctr" defTabSz="444500">
              <a:lnSpc>
                <a:spcPct val="90000"/>
              </a:lnSpc>
              <a:spcBef>
                <a:spcPct val="0"/>
              </a:spcBef>
              <a:spcAft>
                <a:spcPct val="35000"/>
              </a:spcAft>
              <a:tabLst>
                <a:tab pos="2151063" algn="l"/>
                <a:tab pos="2327275" algn="l"/>
              </a:tabLst>
            </a:pPr>
            <a:r>
              <a:rPr lang="es-ES" sz="1400" kern="1200" dirty="0"/>
              <a:t>  </a:t>
            </a:r>
            <a:endParaRPr lang="es-ES" sz="800" kern="1200" dirty="0"/>
          </a:p>
        </p:txBody>
      </p:sp>
      <p:pic>
        <p:nvPicPr>
          <p:cNvPr id="29" name="Imagen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1606431"/>
            <a:ext cx="1124024" cy="1930527"/>
          </a:xfrm>
          <a:prstGeom prst="rect">
            <a:avLst/>
          </a:prstGeom>
        </p:spPr>
      </p:pic>
      <p:sp>
        <p:nvSpPr>
          <p:cNvPr id="3" name="CuadroTexto 2"/>
          <p:cNvSpPr txBox="1"/>
          <p:nvPr/>
        </p:nvSpPr>
        <p:spPr>
          <a:xfrm>
            <a:off x="6034460" y="4001649"/>
            <a:ext cx="2217382" cy="1938992"/>
          </a:xfrm>
          <a:prstGeom prst="rect">
            <a:avLst/>
          </a:prstGeom>
          <a:noFill/>
        </p:spPr>
        <p:txBody>
          <a:bodyPr wrap="square" rtlCol="0" anchor="ctr">
            <a:spAutoFit/>
          </a:bodyPr>
          <a:lstStyle/>
          <a:p>
            <a:pPr lvl="0" algn="ctr"/>
            <a:r>
              <a:rPr lang="es-ES" sz="1200" dirty="0">
                <a:solidFill>
                  <a:schemeClr val="dk1">
                    <a:hueOff val="0"/>
                    <a:satOff val="0"/>
                    <a:lumOff val="0"/>
                    <a:alphaOff val="0"/>
                  </a:schemeClr>
                </a:solidFill>
                <a:latin typeface="DellaRobbia BT" panose="02030502030305020302" pitchFamily="18" charset="0"/>
              </a:rPr>
              <a:t>Intersexualidad: Antes conocida     como hermafrodismo.                   Una combinación de </a:t>
            </a:r>
            <a:r>
              <a:rPr lang="es-PE" sz="1200" dirty="0">
                <a:solidFill>
                  <a:schemeClr val="dk1">
                    <a:hueOff val="0"/>
                    <a:satOff val="0"/>
                    <a:lumOff val="0"/>
                    <a:alphaOff val="0"/>
                  </a:schemeClr>
                </a:solidFill>
                <a:latin typeface="DellaRobbia BT" panose="02030502030305020302" pitchFamily="18" charset="0"/>
              </a:rPr>
              <a:t>ambos      sexos. Es una condición natural      donde una persona presenta  una    discrepancia entre su sexo                cromosómico (XX/XY), sus                   genitales y gónadas </a:t>
            </a:r>
            <a:r>
              <a:rPr lang="es-ES" sz="1200" dirty="0">
                <a:solidFill>
                  <a:schemeClr val="dk1">
                    <a:hueOff val="0"/>
                    <a:satOff val="0"/>
                    <a:lumOff val="0"/>
                    <a:alphaOff val="0"/>
                  </a:schemeClr>
                </a:solidFill>
                <a:latin typeface="DellaRobbia BT" panose="02030502030305020302" pitchFamily="18" charset="0"/>
              </a:rPr>
              <a:t>(ovarios y          testículos), presentando              características de ambos sexos.</a:t>
            </a:r>
          </a:p>
        </p:txBody>
      </p:sp>
    </p:spTree>
    <p:extLst>
      <p:ext uri="{BB962C8B-B14F-4D97-AF65-F5344CB8AC3E}">
        <p14:creationId xmlns:p14="http://schemas.microsoft.com/office/powerpoint/2010/main" val="786561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600" y="2564904"/>
            <a:ext cx="6912768" cy="923330"/>
          </a:xfrm>
          <a:prstGeom prst="rect">
            <a:avLst/>
          </a:prstGeom>
          <a:noFill/>
        </p:spPr>
        <p:txBody>
          <a:bodyPr wrap="square" lIns="91440" tIns="45720" rIns="91440" bIns="45720">
            <a:spAutoFit/>
          </a:bodyPr>
          <a:lstStyle/>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Muchas  gracias</a:t>
            </a:r>
          </a:p>
        </p:txBody>
      </p:sp>
    </p:spTree>
    <p:extLst>
      <p:ext uri="{BB962C8B-B14F-4D97-AF65-F5344CB8AC3E}">
        <p14:creationId xmlns:p14="http://schemas.microsoft.com/office/powerpoint/2010/main" val="376145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48936" y="164675"/>
            <a:ext cx="2602984" cy="1179288"/>
          </a:xfrm>
        </p:spPr>
        <p:txBody>
          <a:bodyPr>
            <a:normAutofit/>
          </a:bodyPr>
          <a:lstStyle/>
          <a:p>
            <a:r>
              <a:rPr lang="es-PE" b="1" dirty="0">
                <a:solidFill>
                  <a:srgbClr val="C00000"/>
                </a:solidFill>
                <a:effectLst>
                  <a:outerShdw blurRad="38100" dist="38100" dir="2700000" algn="tl">
                    <a:srgbClr val="000000">
                      <a:alpha val="43137"/>
                    </a:srgbClr>
                  </a:outerShdw>
                </a:effectLst>
              </a:rPr>
              <a:t>GÉNERO</a:t>
            </a:r>
          </a:p>
        </p:txBody>
      </p:sp>
      <p:sp>
        <p:nvSpPr>
          <p:cNvPr id="28" name="CuadroTexto 27"/>
          <p:cNvSpPr txBox="1"/>
          <p:nvPr/>
        </p:nvSpPr>
        <p:spPr>
          <a:xfrm>
            <a:off x="107504" y="1068490"/>
            <a:ext cx="3744416" cy="3785652"/>
          </a:xfrm>
          <a:prstGeom prst="rect">
            <a:avLst/>
          </a:prstGeom>
          <a:noFill/>
        </p:spPr>
        <p:txBody>
          <a:bodyPr wrap="square" rtlCol="0">
            <a:spAutoFit/>
          </a:bodyPr>
          <a:lstStyle/>
          <a:p>
            <a:pPr algn="ctr"/>
            <a:r>
              <a:rPr lang="es-PE" sz="2400" dirty="0">
                <a:solidFill>
                  <a:schemeClr val="tx1">
                    <a:lumMod val="75000"/>
                    <a:lumOff val="25000"/>
                  </a:schemeClr>
                </a:solidFill>
                <a:latin typeface="Candara" pitchFamily="34" charset="0"/>
              </a:rPr>
              <a:t>Características adjudicadas socialmente a </a:t>
            </a:r>
          </a:p>
          <a:p>
            <a:pPr algn="ctr"/>
            <a:r>
              <a:rPr lang="es-PE" sz="2400" dirty="0">
                <a:solidFill>
                  <a:schemeClr val="tx1">
                    <a:lumMod val="75000"/>
                    <a:lumOff val="25000"/>
                  </a:schemeClr>
                </a:solidFill>
                <a:latin typeface="Candara" pitchFamily="34" charset="0"/>
              </a:rPr>
              <a:t>la masculinidad o femineidad   en cierto momento histórico y   geográfico, y en un determinado contexto  cultural y social.   Nacemos  macho o hembra y nos hacemos hombre o mujer.      </a:t>
            </a:r>
            <a:endParaRPr lang="es-PE" dirty="0"/>
          </a:p>
        </p:txBody>
      </p:sp>
      <p:grpSp>
        <p:nvGrpSpPr>
          <p:cNvPr id="3" name="Grupo 2"/>
          <p:cNvGrpSpPr/>
          <p:nvPr/>
        </p:nvGrpSpPr>
        <p:grpSpPr>
          <a:xfrm>
            <a:off x="4867616" y="356659"/>
            <a:ext cx="4096871" cy="5086241"/>
            <a:chOff x="2839221" y="288110"/>
            <a:chExt cx="5902319" cy="4643124"/>
          </a:xfrm>
        </p:grpSpPr>
        <p:sp>
          <p:nvSpPr>
            <p:cNvPr id="4" name="Elipse 3"/>
            <p:cNvSpPr/>
            <p:nvPr/>
          </p:nvSpPr>
          <p:spPr>
            <a:xfrm>
              <a:off x="3627950" y="3594362"/>
              <a:ext cx="126335" cy="126335"/>
            </a:xfrm>
            <a:prstGeom prst="ellipse">
              <a:avLst/>
            </a:pr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5" name="Elipse 4"/>
            <p:cNvSpPr/>
            <p:nvPr/>
          </p:nvSpPr>
          <p:spPr>
            <a:xfrm>
              <a:off x="3389808" y="3709002"/>
              <a:ext cx="126335" cy="126335"/>
            </a:xfrm>
            <a:prstGeom prst="ellipse">
              <a:avLst/>
            </a:pr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6" name="Elipse 5"/>
            <p:cNvSpPr/>
            <p:nvPr/>
          </p:nvSpPr>
          <p:spPr>
            <a:xfrm>
              <a:off x="3140296" y="3799553"/>
              <a:ext cx="126335" cy="126335"/>
            </a:xfrm>
            <a:prstGeom prst="ellipse">
              <a:avLst/>
            </a:pr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7" name="Elipse 6"/>
            <p:cNvSpPr/>
            <p:nvPr/>
          </p:nvSpPr>
          <p:spPr>
            <a:xfrm>
              <a:off x="4771284" y="2267312"/>
              <a:ext cx="126335" cy="126335"/>
            </a:xfrm>
            <a:prstGeom prst="ellipse">
              <a:avLst/>
            </a:prstGeom>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8" name="Elipse 7"/>
            <p:cNvSpPr/>
            <p:nvPr/>
          </p:nvSpPr>
          <p:spPr>
            <a:xfrm>
              <a:off x="4675269" y="2500605"/>
              <a:ext cx="126335" cy="126335"/>
            </a:xfrm>
            <a:prstGeom prst="ellipse">
              <a:avLst/>
            </a:prstGeom>
          </p:spPr>
          <p:style>
            <a:lnRef idx="1">
              <a:schemeClr val="accent6">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9" name="Elipse 8"/>
            <p:cNvSpPr/>
            <p:nvPr/>
          </p:nvSpPr>
          <p:spPr>
            <a:xfrm>
              <a:off x="4607048" y="511144"/>
              <a:ext cx="126335" cy="126335"/>
            </a:xfrm>
            <a:prstGeom prst="ellipse">
              <a:avLst/>
            </a:pr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0" name="Elipse 9"/>
            <p:cNvSpPr/>
            <p:nvPr/>
          </p:nvSpPr>
          <p:spPr>
            <a:xfrm>
              <a:off x="4782654" y="399627"/>
              <a:ext cx="126335" cy="126335"/>
            </a:xfrm>
            <a:prstGeom prst="ellipse">
              <a:avLst/>
            </a:pr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1" name="Elipse 10"/>
            <p:cNvSpPr/>
            <p:nvPr/>
          </p:nvSpPr>
          <p:spPr>
            <a:xfrm>
              <a:off x="4958260" y="288110"/>
              <a:ext cx="126335" cy="126335"/>
            </a:xfrm>
            <a:prstGeom prst="ellipse">
              <a:avLst/>
            </a:pr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2" name="Elipse 11"/>
            <p:cNvSpPr/>
            <p:nvPr/>
          </p:nvSpPr>
          <p:spPr>
            <a:xfrm>
              <a:off x="5133866" y="399627"/>
              <a:ext cx="126335" cy="126335"/>
            </a:xfrm>
            <a:prstGeom prst="ellipse">
              <a:avLst/>
            </a:prstGeom>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3" name="Elipse 12"/>
            <p:cNvSpPr/>
            <p:nvPr/>
          </p:nvSpPr>
          <p:spPr>
            <a:xfrm>
              <a:off x="5309472" y="511144"/>
              <a:ext cx="126335" cy="126335"/>
            </a:xfrm>
            <a:prstGeom prst="ellipse">
              <a:avLst/>
            </a:prstGeom>
          </p:spPr>
          <p:style>
            <a:lnRef idx="1">
              <a:schemeClr val="accent6">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4" name="Elipse 13"/>
            <p:cNvSpPr/>
            <p:nvPr/>
          </p:nvSpPr>
          <p:spPr>
            <a:xfrm>
              <a:off x="4958260" y="523188"/>
              <a:ext cx="126335" cy="126335"/>
            </a:xfrm>
            <a:prstGeom prst="ellipse">
              <a:avLst/>
            </a:pr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5" name="Elipse 14"/>
            <p:cNvSpPr/>
            <p:nvPr/>
          </p:nvSpPr>
          <p:spPr>
            <a:xfrm>
              <a:off x="4958260" y="758712"/>
              <a:ext cx="126335" cy="126335"/>
            </a:xfrm>
            <a:prstGeom prst="ellipse">
              <a:avLst/>
            </a:pr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6" name="Forma libre 15"/>
            <p:cNvSpPr/>
            <p:nvPr/>
          </p:nvSpPr>
          <p:spPr>
            <a:xfrm>
              <a:off x="2839221" y="4200576"/>
              <a:ext cx="4841960" cy="730658"/>
            </a:xfrm>
            <a:custGeom>
              <a:avLst/>
              <a:gdLst>
                <a:gd name="connsiteX0" fmla="*/ 0 w 2725050"/>
                <a:gd name="connsiteY0" fmla="*/ 121779 h 730658"/>
                <a:gd name="connsiteX1" fmla="*/ 121779 w 2725050"/>
                <a:gd name="connsiteY1" fmla="*/ 0 h 730658"/>
                <a:gd name="connsiteX2" fmla="*/ 2603271 w 2725050"/>
                <a:gd name="connsiteY2" fmla="*/ 0 h 730658"/>
                <a:gd name="connsiteX3" fmla="*/ 2725050 w 2725050"/>
                <a:gd name="connsiteY3" fmla="*/ 121779 h 730658"/>
                <a:gd name="connsiteX4" fmla="*/ 2725050 w 2725050"/>
                <a:gd name="connsiteY4" fmla="*/ 608879 h 730658"/>
                <a:gd name="connsiteX5" fmla="*/ 2603271 w 2725050"/>
                <a:gd name="connsiteY5" fmla="*/ 730658 h 730658"/>
                <a:gd name="connsiteX6" fmla="*/ 121779 w 2725050"/>
                <a:gd name="connsiteY6" fmla="*/ 730658 h 730658"/>
                <a:gd name="connsiteX7" fmla="*/ 0 w 2725050"/>
                <a:gd name="connsiteY7" fmla="*/ 608879 h 730658"/>
                <a:gd name="connsiteX8" fmla="*/ 0 w 2725050"/>
                <a:gd name="connsiteY8" fmla="*/ 121779 h 73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5050" h="730658">
                  <a:moveTo>
                    <a:pt x="0" y="121779"/>
                  </a:moveTo>
                  <a:cubicBezTo>
                    <a:pt x="0" y="54522"/>
                    <a:pt x="54522" y="0"/>
                    <a:pt x="121779" y="0"/>
                  </a:cubicBezTo>
                  <a:lnTo>
                    <a:pt x="2603271" y="0"/>
                  </a:lnTo>
                  <a:cubicBezTo>
                    <a:pt x="2670528" y="0"/>
                    <a:pt x="2725050" y="54522"/>
                    <a:pt x="2725050" y="121779"/>
                  </a:cubicBezTo>
                  <a:lnTo>
                    <a:pt x="2725050" y="608879"/>
                  </a:lnTo>
                  <a:cubicBezTo>
                    <a:pt x="2725050" y="676136"/>
                    <a:pt x="2670528" y="730658"/>
                    <a:pt x="2603271" y="730658"/>
                  </a:cubicBezTo>
                  <a:lnTo>
                    <a:pt x="121779" y="730658"/>
                  </a:lnTo>
                  <a:cubicBezTo>
                    <a:pt x="54522" y="730658"/>
                    <a:pt x="0" y="676136"/>
                    <a:pt x="0" y="608879"/>
                  </a:cubicBezTo>
                  <a:lnTo>
                    <a:pt x="0" y="12177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spcFirstLastPara="0" vert="horz" wrap="square" lIns="612470" tIns="66148" rIns="66148" bIns="66148" numCol="1" spcCol="1270" anchor="ctr" anchorCtr="0">
              <a:noAutofit/>
            </a:bodyPr>
            <a:lstStyle/>
            <a:p>
              <a:pPr defTabSz="800100">
                <a:lnSpc>
                  <a:spcPct val="90000"/>
                </a:lnSpc>
                <a:spcBef>
                  <a:spcPct val="0"/>
                </a:spcBef>
                <a:spcAft>
                  <a:spcPct val="35000"/>
                </a:spcAft>
              </a:pPr>
              <a:r>
                <a:rPr lang="es-PE" dirty="0"/>
                <a:t>POBLACIÓN DE GÉNERO NO BINARIO</a:t>
              </a:r>
              <a:endParaRPr lang="es-ES" dirty="0"/>
            </a:p>
          </p:txBody>
        </p:sp>
        <p:sp>
          <p:nvSpPr>
            <p:cNvPr id="18" name="Forma libre 17"/>
            <p:cNvSpPr/>
            <p:nvPr/>
          </p:nvSpPr>
          <p:spPr>
            <a:xfrm>
              <a:off x="5001382" y="2812283"/>
              <a:ext cx="2725050" cy="730658"/>
            </a:xfrm>
            <a:custGeom>
              <a:avLst/>
              <a:gdLst>
                <a:gd name="connsiteX0" fmla="*/ 0 w 2725050"/>
                <a:gd name="connsiteY0" fmla="*/ 121779 h 730658"/>
                <a:gd name="connsiteX1" fmla="*/ 121779 w 2725050"/>
                <a:gd name="connsiteY1" fmla="*/ 0 h 730658"/>
                <a:gd name="connsiteX2" fmla="*/ 2603271 w 2725050"/>
                <a:gd name="connsiteY2" fmla="*/ 0 h 730658"/>
                <a:gd name="connsiteX3" fmla="*/ 2725050 w 2725050"/>
                <a:gd name="connsiteY3" fmla="*/ 121779 h 730658"/>
                <a:gd name="connsiteX4" fmla="*/ 2725050 w 2725050"/>
                <a:gd name="connsiteY4" fmla="*/ 608879 h 730658"/>
                <a:gd name="connsiteX5" fmla="*/ 2603271 w 2725050"/>
                <a:gd name="connsiteY5" fmla="*/ 730658 h 730658"/>
                <a:gd name="connsiteX6" fmla="*/ 121779 w 2725050"/>
                <a:gd name="connsiteY6" fmla="*/ 730658 h 730658"/>
                <a:gd name="connsiteX7" fmla="*/ 0 w 2725050"/>
                <a:gd name="connsiteY7" fmla="*/ 608879 h 730658"/>
                <a:gd name="connsiteX8" fmla="*/ 0 w 2725050"/>
                <a:gd name="connsiteY8" fmla="*/ 121779 h 73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5050" h="730658">
                  <a:moveTo>
                    <a:pt x="0" y="121779"/>
                  </a:moveTo>
                  <a:cubicBezTo>
                    <a:pt x="0" y="54522"/>
                    <a:pt x="54522" y="0"/>
                    <a:pt x="121779" y="0"/>
                  </a:cubicBezTo>
                  <a:lnTo>
                    <a:pt x="2603271" y="0"/>
                  </a:lnTo>
                  <a:cubicBezTo>
                    <a:pt x="2670528" y="0"/>
                    <a:pt x="2725050" y="54522"/>
                    <a:pt x="2725050" y="121779"/>
                  </a:cubicBezTo>
                  <a:lnTo>
                    <a:pt x="2725050" y="608879"/>
                  </a:lnTo>
                  <a:cubicBezTo>
                    <a:pt x="2725050" y="676136"/>
                    <a:pt x="2670528" y="730658"/>
                    <a:pt x="2603271" y="730658"/>
                  </a:cubicBezTo>
                  <a:lnTo>
                    <a:pt x="121779" y="730658"/>
                  </a:lnTo>
                  <a:cubicBezTo>
                    <a:pt x="54522" y="730658"/>
                    <a:pt x="0" y="676136"/>
                    <a:pt x="0" y="608879"/>
                  </a:cubicBezTo>
                  <a:lnTo>
                    <a:pt x="0" y="12177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spcFirstLastPara="0" vert="horz" wrap="square" lIns="612470" tIns="104248" rIns="104248" bIns="104248" numCol="1" spcCol="1270" anchor="ctr" anchorCtr="0">
              <a:noAutofit/>
            </a:bodyPr>
            <a:lstStyle/>
            <a:p>
              <a:pPr lvl="0" algn="ctr" defTabSz="800100">
                <a:lnSpc>
                  <a:spcPct val="90000"/>
                </a:lnSpc>
                <a:spcBef>
                  <a:spcPct val="0"/>
                </a:spcBef>
                <a:spcAft>
                  <a:spcPct val="35000"/>
                </a:spcAft>
              </a:pPr>
              <a:r>
                <a:rPr lang="es-PE" sz="1800" kern="1200" dirty="0"/>
                <a:t>MUJER</a:t>
              </a:r>
              <a:endParaRPr lang="es-ES" sz="1800" kern="1200" dirty="0"/>
            </a:p>
          </p:txBody>
        </p:sp>
        <p:sp>
          <p:nvSpPr>
            <p:cNvPr id="20" name="Forma libre 19"/>
            <p:cNvSpPr/>
            <p:nvPr/>
          </p:nvSpPr>
          <p:spPr>
            <a:xfrm>
              <a:off x="5601244" y="1237210"/>
              <a:ext cx="3140296" cy="730658"/>
            </a:xfrm>
            <a:custGeom>
              <a:avLst/>
              <a:gdLst>
                <a:gd name="connsiteX0" fmla="*/ 0 w 2725050"/>
                <a:gd name="connsiteY0" fmla="*/ 121779 h 730658"/>
                <a:gd name="connsiteX1" fmla="*/ 121779 w 2725050"/>
                <a:gd name="connsiteY1" fmla="*/ 0 h 730658"/>
                <a:gd name="connsiteX2" fmla="*/ 2603271 w 2725050"/>
                <a:gd name="connsiteY2" fmla="*/ 0 h 730658"/>
                <a:gd name="connsiteX3" fmla="*/ 2725050 w 2725050"/>
                <a:gd name="connsiteY3" fmla="*/ 121779 h 730658"/>
                <a:gd name="connsiteX4" fmla="*/ 2725050 w 2725050"/>
                <a:gd name="connsiteY4" fmla="*/ 608879 h 730658"/>
                <a:gd name="connsiteX5" fmla="*/ 2603271 w 2725050"/>
                <a:gd name="connsiteY5" fmla="*/ 730658 h 730658"/>
                <a:gd name="connsiteX6" fmla="*/ 121779 w 2725050"/>
                <a:gd name="connsiteY6" fmla="*/ 730658 h 730658"/>
                <a:gd name="connsiteX7" fmla="*/ 0 w 2725050"/>
                <a:gd name="connsiteY7" fmla="*/ 608879 h 730658"/>
                <a:gd name="connsiteX8" fmla="*/ 0 w 2725050"/>
                <a:gd name="connsiteY8" fmla="*/ 121779 h 73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5050" h="730658">
                  <a:moveTo>
                    <a:pt x="0" y="121779"/>
                  </a:moveTo>
                  <a:cubicBezTo>
                    <a:pt x="0" y="54522"/>
                    <a:pt x="54522" y="0"/>
                    <a:pt x="121779" y="0"/>
                  </a:cubicBezTo>
                  <a:lnTo>
                    <a:pt x="2603271" y="0"/>
                  </a:lnTo>
                  <a:cubicBezTo>
                    <a:pt x="2670528" y="0"/>
                    <a:pt x="2725050" y="54522"/>
                    <a:pt x="2725050" y="121779"/>
                  </a:cubicBezTo>
                  <a:lnTo>
                    <a:pt x="2725050" y="608879"/>
                  </a:lnTo>
                  <a:cubicBezTo>
                    <a:pt x="2725050" y="676136"/>
                    <a:pt x="2670528" y="730658"/>
                    <a:pt x="2603271" y="730658"/>
                  </a:cubicBezTo>
                  <a:lnTo>
                    <a:pt x="121779" y="730658"/>
                  </a:lnTo>
                  <a:cubicBezTo>
                    <a:pt x="54522" y="730658"/>
                    <a:pt x="0" y="676136"/>
                    <a:pt x="0" y="608879"/>
                  </a:cubicBezTo>
                  <a:lnTo>
                    <a:pt x="0" y="121779"/>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12470" tIns="89008" rIns="89008" bIns="89008" numCol="1" spcCol="1270" anchor="ctr" anchorCtr="0">
              <a:noAutofit/>
            </a:bodyPr>
            <a:lstStyle/>
            <a:p>
              <a:pPr lvl="0" algn="ctr" defTabSz="622300">
                <a:lnSpc>
                  <a:spcPct val="90000"/>
                </a:lnSpc>
                <a:spcBef>
                  <a:spcPct val="0"/>
                </a:spcBef>
                <a:spcAft>
                  <a:spcPct val="35000"/>
                </a:spcAft>
              </a:pPr>
              <a:r>
                <a:rPr lang="es-PE" kern="1200" dirty="0"/>
                <a:t>HOMBRE</a:t>
              </a:r>
              <a:endParaRPr lang="es-ES" kern="1200" dirty="0"/>
            </a:p>
          </p:txBody>
        </p:sp>
      </p:grpSp>
      <p:pic>
        <p:nvPicPr>
          <p:cNvPr id="24" name="Imagen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4631" y="2665010"/>
            <a:ext cx="1260090" cy="1666917"/>
          </a:xfrm>
          <a:prstGeom prst="rect">
            <a:avLst/>
          </a:prstGeom>
          <a:effectLst>
            <a:outerShdw blurRad="50800" dist="38100" dir="2700000" algn="tl" rotWithShape="0">
              <a:prstClr val="black">
                <a:alpha val="40000"/>
              </a:prstClr>
            </a:outerShdw>
          </a:effectLst>
        </p:spPr>
      </p:pic>
      <p:pic>
        <p:nvPicPr>
          <p:cNvPr id="25" name="Imagen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4207349"/>
            <a:ext cx="1152128" cy="1646159"/>
          </a:xfrm>
          <a:prstGeom prst="rect">
            <a:avLst/>
          </a:prstGeom>
          <a:effectLst>
            <a:outerShdw blurRad="50800" dist="38100" dir="2700000" algn="tl" rotWithShape="0">
              <a:prstClr val="black">
                <a:alpha val="40000"/>
              </a:prstClr>
            </a:outerShdw>
          </a:effectLst>
        </p:spPr>
      </p:pic>
      <p:pic>
        <p:nvPicPr>
          <p:cNvPr id="23" name="Imagen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1486" y="739370"/>
            <a:ext cx="1312103" cy="1674799"/>
          </a:xfrm>
          <a:prstGeom prst="rect">
            <a:avLst/>
          </a:prstGeom>
          <a:effectLst>
            <a:outerShdw blurRad="50800" dist="38100" dir="2700000" algn="tl" rotWithShape="0">
              <a:prstClr val="black">
                <a:alpha val="40000"/>
              </a:prstClr>
            </a:outerShdw>
          </a:effectLst>
        </p:spPr>
      </p:pic>
      <p:sp>
        <p:nvSpPr>
          <p:cNvPr id="17" name="16 Rectángulo"/>
          <p:cNvSpPr/>
          <p:nvPr/>
        </p:nvSpPr>
        <p:spPr>
          <a:xfrm>
            <a:off x="1331640" y="5949280"/>
            <a:ext cx="6480719" cy="830997"/>
          </a:xfrm>
          <a:prstGeom prst="rect">
            <a:avLst/>
          </a:prstGeom>
        </p:spPr>
        <p:txBody>
          <a:bodyPr wrap="square">
            <a:spAutoFit/>
          </a:bodyPr>
          <a:lstStyle/>
          <a:p>
            <a:r>
              <a:rPr lang="es-PE" sz="2400" dirty="0">
                <a:latin typeface="Candara" pitchFamily="34" charset="0"/>
              </a:rPr>
              <a:t>El género en una construcción social que varía con el tiempo y entre las </a:t>
            </a:r>
            <a:r>
              <a:rPr lang="es-PE" sz="2400" dirty="0">
                <a:solidFill>
                  <a:schemeClr val="tx1">
                    <a:lumMod val="75000"/>
                    <a:lumOff val="25000"/>
                  </a:schemeClr>
                </a:solidFill>
                <a:latin typeface="Candara" pitchFamily="34" charset="0"/>
              </a:rPr>
              <a:t>sociedades</a:t>
            </a:r>
            <a:r>
              <a:rPr lang="es-PE" sz="2400" dirty="0">
                <a:latin typeface="Candara" pitchFamily="34" charset="0"/>
              </a:rPr>
              <a:t>.</a:t>
            </a:r>
          </a:p>
        </p:txBody>
      </p:sp>
    </p:spTree>
    <p:extLst>
      <p:ext uri="{BB962C8B-B14F-4D97-AF65-F5344CB8AC3E}">
        <p14:creationId xmlns:p14="http://schemas.microsoft.com/office/powerpoint/2010/main" val="31451398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80">
                                          <p:stCondLst>
                                            <p:cond delay="0"/>
                                          </p:stCondLst>
                                        </p:cTn>
                                        <p:tgtEl>
                                          <p:spTgt spid="23"/>
                                        </p:tgtEl>
                                      </p:cBhvr>
                                    </p:animEffect>
                                    <p:anim calcmode="lin" valueType="num">
                                      <p:cBhvr>
                                        <p:cTn id="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3" dur="26">
                                          <p:stCondLst>
                                            <p:cond delay="650"/>
                                          </p:stCondLst>
                                        </p:cTn>
                                        <p:tgtEl>
                                          <p:spTgt spid="23"/>
                                        </p:tgtEl>
                                      </p:cBhvr>
                                      <p:to x="100000" y="60000"/>
                                    </p:animScale>
                                    <p:animScale>
                                      <p:cBhvr>
                                        <p:cTn id="14" dur="166" decel="50000">
                                          <p:stCondLst>
                                            <p:cond delay="676"/>
                                          </p:stCondLst>
                                        </p:cTn>
                                        <p:tgtEl>
                                          <p:spTgt spid="23"/>
                                        </p:tgtEl>
                                      </p:cBhvr>
                                      <p:to x="100000" y="100000"/>
                                    </p:animScale>
                                    <p:animScale>
                                      <p:cBhvr>
                                        <p:cTn id="15" dur="26">
                                          <p:stCondLst>
                                            <p:cond delay="1312"/>
                                          </p:stCondLst>
                                        </p:cTn>
                                        <p:tgtEl>
                                          <p:spTgt spid="23"/>
                                        </p:tgtEl>
                                      </p:cBhvr>
                                      <p:to x="100000" y="80000"/>
                                    </p:animScale>
                                    <p:animScale>
                                      <p:cBhvr>
                                        <p:cTn id="16" dur="166" decel="50000">
                                          <p:stCondLst>
                                            <p:cond delay="1338"/>
                                          </p:stCondLst>
                                        </p:cTn>
                                        <p:tgtEl>
                                          <p:spTgt spid="23"/>
                                        </p:tgtEl>
                                      </p:cBhvr>
                                      <p:to x="100000" y="100000"/>
                                    </p:animScale>
                                    <p:animScale>
                                      <p:cBhvr>
                                        <p:cTn id="17" dur="26">
                                          <p:stCondLst>
                                            <p:cond delay="1642"/>
                                          </p:stCondLst>
                                        </p:cTn>
                                        <p:tgtEl>
                                          <p:spTgt spid="23"/>
                                        </p:tgtEl>
                                      </p:cBhvr>
                                      <p:to x="100000" y="90000"/>
                                    </p:animScale>
                                    <p:animScale>
                                      <p:cBhvr>
                                        <p:cTn id="18" dur="166" decel="50000">
                                          <p:stCondLst>
                                            <p:cond delay="1668"/>
                                          </p:stCondLst>
                                        </p:cTn>
                                        <p:tgtEl>
                                          <p:spTgt spid="23"/>
                                        </p:tgtEl>
                                      </p:cBhvr>
                                      <p:to x="100000" y="100000"/>
                                    </p:animScale>
                                    <p:animScale>
                                      <p:cBhvr>
                                        <p:cTn id="19" dur="26">
                                          <p:stCondLst>
                                            <p:cond delay="1808"/>
                                          </p:stCondLst>
                                        </p:cTn>
                                        <p:tgtEl>
                                          <p:spTgt spid="23"/>
                                        </p:tgtEl>
                                      </p:cBhvr>
                                      <p:to x="100000" y="95000"/>
                                    </p:animScale>
                                    <p:animScale>
                                      <p:cBhvr>
                                        <p:cTn id="20" dur="166" decel="50000">
                                          <p:stCondLst>
                                            <p:cond delay="1834"/>
                                          </p:stCondLst>
                                        </p:cTn>
                                        <p:tgtEl>
                                          <p:spTgt spid="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80">
                                          <p:stCondLst>
                                            <p:cond delay="0"/>
                                          </p:stCondLst>
                                        </p:cTn>
                                        <p:tgtEl>
                                          <p:spTgt spid="24"/>
                                        </p:tgtEl>
                                      </p:cBhvr>
                                    </p:animEffect>
                                    <p:anim calcmode="lin" valueType="num">
                                      <p:cBhvr>
                                        <p:cTn id="26"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31" dur="26">
                                          <p:stCondLst>
                                            <p:cond delay="650"/>
                                          </p:stCondLst>
                                        </p:cTn>
                                        <p:tgtEl>
                                          <p:spTgt spid="24"/>
                                        </p:tgtEl>
                                      </p:cBhvr>
                                      <p:to x="100000" y="60000"/>
                                    </p:animScale>
                                    <p:animScale>
                                      <p:cBhvr>
                                        <p:cTn id="32" dur="166" decel="50000">
                                          <p:stCondLst>
                                            <p:cond delay="676"/>
                                          </p:stCondLst>
                                        </p:cTn>
                                        <p:tgtEl>
                                          <p:spTgt spid="24"/>
                                        </p:tgtEl>
                                      </p:cBhvr>
                                      <p:to x="100000" y="100000"/>
                                    </p:animScale>
                                    <p:animScale>
                                      <p:cBhvr>
                                        <p:cTn id="33" dur="26">
                                          <p:stCondLst>
                                            <p:cond delay="1312"/>
                                          </p:stCondLst>
                                        </p:cTn>
                                        <p:tgtEl>
                                          <p:spTgt spid="24"/>
                                        </p:tgtEl>
                                      </p:cBhvr>
                                      <p:to x="100000" y="80000"/>
                                    </p:animScale>
                                    <p:animScale>
                                      <p:cBhvr>
                                        <p:cTn id="34" dur="166" decel="50000">
                                          <p:stCondLst>
                                            <p:cond delay="1338"/>
                                          </p:stCondLst>
                                        </p:cTn>
                                        <p:tgtEl>
                                          <p:spTgt spid="24"/>
                                        </p:tgtEl>
                                      </p:cBhvr>
                                      <p:to x="100000" y="100000"/>
                                    </p:animScale>
                                    <p:animScale>
                                      <p:cBhvr>
                                        <p:cTn id="35" dur="26">
                                          <p:stCondLst>
                                            <p:cond delay="1642"/>
                                          </p:stCondLst>
                                        </p:cTn>
                                        <p:tgtEl>
                                          <p:spTgt spid="24"/>
                                        </p:tgtEl>
                                      </p:cBhvr>
                                      <p:to x="100000" y="90000"/>
                                    </p:animScale>
                                    <p:animScale>
                                      <p:cBhvr>
                                        <p:cTn id="36" dur="166" decel="50000">
                                          <p:stCondLst>
                                            <p:cond delay="1668"/>
                                          </p:stCondLst>
                                        </p:cTn>
                                        <p:tgtEl>
                                          <p:spTgt spid="24"/>
                                        </p:tgtEl>
                                      </p:cBhvr>
                                      <p:to x="100000" y="100000"/>
                                    </p:animScale>
                                    <p:animScale>
                                      <p:cBhvr>
                                        <p:cTn id="37" dur="26">
                                          <p:stCondLst>
                                            <p:cond delay="1808"/>
                                          </p:stCondLst>
                                        </p:cTn>
                                        <p:tgtEl>
                                          <p:spTgt spid="24"/>
                                        </p:tgtEl>
                                      </p:cBhvr>
                                      <p:to x="100000" y="95000"/>
                                    </p:animScale>
                                    <p:animScale>
                                      <p:cBhvr>
                                        <p:cTn id="38" dur="166" decel="50000">
                                          <p:stCondLst>
                                            <p:cond delay="1834"/>
                                          </p:stCondLst>
                                        </p:cTn>
                                        <p:tgtEl>
                                          <p:spTgt spid="2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80">
                                          <p:stCondLst>
                                            <p:cond delay="0"/>
                                          </p:stCondLst>
                                        </p:cTn>
                                        <p:tgtEl>
                                          <p:spTgt spid="25"/>
                                        </p:tgtEl>
                                      </p:cBhvr>
                                    </p:animEffect>
                                    <p:anim calcmode="lin" valueType="num">
                                      <p:cBhvr>
                                        <p:cTn id="4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9" dur="26">
                                          <p:stCondLst>
                                            <p:cond delay="650"/>
                                          </p:stCondLst>
                                        </p:cTn>
                                        <p:tgtEl>
                                          <p:spTgt spid="25"/>
                                        </p:tgtEl>
                                      </p:cBhvr>
                                      <p:to x="100000" y="60000"/>
                                    </p:animScale>
                                    <p:animScale>
                                      <p:cBhvr>
                                        <p:cTn id="50" dur="166" decel="50000">
                                          <p:stCondLst>
                                            <p:cond delay="676"/>
                                          </p:stCondLst>
                                        </p:cTn>
                                        <p:tgtEl>
                                          <p:spTgt spid="25"/>
                                        </p:tgtEl>
                                      </p:cBhvr>
                                      <p:to x="100000" y="100000"/>
                                    </p:animScale>
                                    <p:animScale>
                                      <p:cBhvr>
                                        <p:cTn id="51" dur="26">
                                          <p:stCondLst>
                                            <p:cond delay="1312"/>
                                          </p:stCondLst>
                                        </p:cTn>
                                        <p:tgtEl>
                                          <p:spTgt spid="25"/>
                                        </p:tgtEl>
                                      </p:cBhvr>
                                      <p:to x="100000" y="80000"/>
                                    </p:animScale>
                                    <p:animScale>
                                      <p:cBhvr>
                                        <p:cTn id="52" dur="166" decel="50000">
                                          <p:stCondLst>
                                            <p:cond delay="1338"/>
                                          </p:stCondLst>
                                        </p:cTn>
                                        <p:tgtEl>
                                          <p:spTgt spid="25"/>
                                        </p:tgtEl>
                                      </p:cBhvr>
                                      <p:to x="100000" y="100000"/>
                                    </p:animScale>
                                    <p:animScale>
                                      <p:cBhvr>
                                        <p:cTn id="53" dur="26">
                                          <p:stCondLst>
                                            <p:cond delay="1642"/>
                                          </p:stCondLst>
                                        </p:cTn>
                                        <p:tgtEl>
                                          <p:spTgt spid="25"/>
                                        </p:tgtEl>
                                      </p:cBhvr>
                                      <p:to x="100000" y="90000"/>
                                    </p:animScale>
                                    <p:animScale>
                                      <p:cBhvr>
                                        <p:cTn id="54" dur="166" decel="50000">
                                          <p:stCondLst>
                                            <p:cond delay="1668"/>
                                          </p:stCondLst>
                                        </p:cTn>
                                        <p:tgtEl>
                                          <p:spTgt spid="25"/>
                                        </p:tgtEl>
                                      </p:cBhvr>
                                      <p:to x="100000" y="100000"/>
                                    </p:animScale>
                                    <p:animScale>
                                      <p:cBhvr>
                                        <p:cTn id="55" dur="26">
                                          <p:stCondLst>
                                            <p:cond delay="1808"/>
                                          </p:stCondLst>
                                        </p:cTn>
                                        <p:tgtEl>
                                          <p:spTgt spid="25"/>
                                        </p:tgtEl>
                                      </p:cBhvr>
                                      <p:to x="100000" y="95000"/>
                                    </p:animScale>
                                    <p:animScale>
                                      <p:cBhvr>
                                        <p:cTn id="56"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1" y="68627"/>
            <a:ext cx="6804557" cy="1179288"/>
          </a:xfrm>
        </p:spPr>
        <p:txBody>
          <a:bodyPr>
            <a:noAutofit/>
          </a:bodyPr>
          <a:lstStyle/>
          <a:p>
            <a:r>
              <a:rPr lang="es-PE" b="1" dirty="0">
                <a:solidFill>
                  <a:srgbClr val="C00000"/>
                </a:solidFill>
                <a:effectLst>
                  <a:outerShdw blurRad="38100" dist="38100" dir="2700000" algn="tl">
                    <a:srgbClr val="000000">
                      <a:alpha val="43137"/>
                    </a:srgbClr>
                  </a:outerShdw>
                </a:effectLst>
              </a:rPr>
              <a:t>IDENTIDAD DE GÉNERO</a:t>
            </a:r>
          </a:p>
        </p:txBody>
      </p:sp>
      <p:sp>
        <p:nvSpPr>
          <p:cNvPr id="28" name="CuadroTexto 27"/>
          <p:cNvSpPr txBox="1"/>
          <p:nvPr/>
        </p:nvSpPr>
        <p:spPr>
          <a:xfrm>
            <a:off x="353935" y="1340768"/>
            <a:ext cx="8280920" cy="1323439"/>
          </a:xfrm>
          <a:prstGeom prst="rect">
            <a:avLst/>
          </a:prstGeom>
          <a:noFill/>
        </p:spPr>
        <p:txBody>
          <a:bodyPr wrap="square" rtlCol="0">
            <a:spAutoFit/>
          </a:bodyPr>
          <a:lstStyle/>
          <a:p>
            <a:pPr algn="ctr"/>
            <a:r>
              <a:rPr lang="es-PE" sz="2000" b="1" dirty="0">
                <a:solidFill>
                  <a:schemeClr val="tx1">
                    <a:lumMod val="75000"/>
                    <a:lumOff val="25000"/>
                  </a:schemeClr>
                </a:solidFill>
                <a:latin typeface="Candara" pitchFamily="34" charset="0"/>
              </a:rPr>
              <a:t>Vivencia interna e individual del género tal y como cada persona la experimenta, la cual podría corresponder o no, con el sexo biológico; incluyendo la vivencia personal del cuerpo y  otras expresiones de  género como el habla, la vestimenta o los modales.</a:t>
            </a:r>
          </a:p>
        </p:txBody>
      </p:sp>
      <p:pic>
        <p:nvPicPr>
          <p:cNvPr id="5" name="Imagen 4"/>
          <p:cNvPicPr>
            <a:picLocks noChangeAspect="1"/>
          </p:cNvPicPr>
          <p:nvPr/>
        </p:nvPicPr>
        <p:blipFill rotWithShape="1">
          <a:blip r:embed="rId2" cstate="print">
            <a:duotone>
              <a:prstClr val="black"/>
              <a:schemeClr val="accent6">
                <a:tint val="45000"/>
                <a:satMod val="400000"/>
              </a:schemeClr>
            </a:duotone>
            <a:extLst>
              <a:ext uri="{28A0092B-C50C-407E-A947-70E740481C1C}">
                <a14:useLocalDpi xmlns:a14="http://schemas.microsoft.com/office/drawing/2010/main" val="0"/>
              </a:ext>
            </a:extLst>
          </a:blip>
          <a:srcRect b="33890"/>
          <a:stretch/>
        </p:blipFill>
        <p:spPr>
          <a:xfrm>
            <a:off x="3738311" y="3411935"/>
            <a:ext cx="1512168" cy="3162204"/>
          </a:xfrm>
          <a:prstGeom prst="rect">
            <a:avLst/>
          </a:prstGeom>
        </p:spPr>
      </p:pic>
      <p:sp>
        <p:nvSpPr>
          <p:cNvPr id="6" name="Abrir llave 5"/>
          <p:cNvSpPr/>
          <p:nvPr/>
        </p:nvSpPr>
        <p:spPr>
          <a:xfrm>
            <a:off x="3498850" y="3521035"/>
            <a:ext cx="314472" cy="3029683"/>
          </a:xfrm>
          <a:prstGeom prst="leftBrace">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s-PE"/>
          </a:p>
        </p:txBody>
      </p:sp>
      <p:sp>
        <p:nvSpPr>
          <p:cNvPr id="12" name="Abrir llave 11"/>
          <p:cNvSpPr/>
          <p:nvPr/>
        </p:nvSpPr>
        <p:spPr>
          <a:xfrm>
            <a:off x="2145936" y="3936053"/>
            <a:ext cx="297558" cy="1277081"/>
          </a:xfrm>
          <a:prstGeom prst="leftBrace">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s-PE"/>
          </a:p>
        </p:txBody>
      </p:sp>
      <p:sp>
        <p:nvSpPr>
          <p:cNvPr id="13" name="Abrir llave 12"/>
          <p:cNvSpPr/>
          <p:nvPr/>
        </p:nvSpPr>
        <p:spPr>
          <a:xfrm rot="10800000">
            <a:off x="6767725" y="3936053"/>
            <a:ext cx="297558" cy="1277081"/>
          </a:xfrm>
          <a:prstGeom prst="leftBrace">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s-PE"/>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569" y="3178067"/>
            <a:ext cx="764691" cy="836712"/>
          </a:xfrm>
          <a:prstGeom prst="rect">
            <a:avLst/>
          </a:prstGeom>
        </p:spPr>
      </p:pic>
      <p:sp>
        <p:nvSpPr>
          <p:cNvPr id="4" name="Rectángulo 3"/>
          <p:cNvSpPr/>
          <p:nvPr/>
        </p:nvSpPr>
        <p:spPr>
          <a:xfrm>
            <a:off x="1495135" y="5035876"/>
            <a:ext cx="2773221"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000" b="1" dirty="0">
                <a:ln/>
                <a:solidFill>
                  <a:schemeClr val="accent3"/>
                </a:solidFill>
              </a:rPr>
              <a:t>SEXO </a:t>
            </a:r>
          </a:p>
          <a:p>
            <a:pPr algn="ctr"/>
            <a:r>
              <a:rPr lang="es-ES" sz="2000" b="1" dirty="0">
                <a:ln/>
                <a:solidFill>
                  <a:schemeClr val="accent3"/>
                </a:solidFill>
              </a:rPr>
              <a:t>BIOLÓGICO</a:t>
            </a:r>
          </a:p>
        </p:txBody>
      </p:sp>
      <p:sp>
        <p:nvSpPr>
          <p:cNvPr id="10" name="Igual que 9"/>
          <p:cNvSpPr/>
          <p:nvPr/>
        </p:nvSpPr>
        <p:spPr>
          <a:xfrm>
            <a:off x="2639568" y="4156480"/>
            <a:ext cx="691844" cy="768675"/>
          </a:xfrm>
          <a:prstGeom prst="math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solidFill>
                <a:schemeClr val="tx1"/>
              </a:solidFill>
            </a:endParaRPr>
          </a:p>
        </p:txBody>
      </p:sp>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3052" y="3169456"/>
            <a:ext cx="764691" cy="836712"/>
          </a:xfrm>
          <a:prstGeom prst="rect">
            <a:avLst/>
          </a:prstGeom>
        </p:spPr>
      </p:pic>
      <p:sp>
        <p:nvSpPr>
          <p:cNvPr id="11" name="Rectángulo 10"/>
          <p:cNvSpPr/>
          <p:nvPr/>
        </p:nvSpPr>
        <p:spPr>
          <a:xfrm>
            <a:off x="4930928" y="5035876"/>
            <a:ext cx="2773221"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2000" b="1" dirty="0">
                <a:ln/>
                <a:solidFill>
                  <a:schemeClr val="accent3"/>
                </a:solidFill>
              </a:rPr>
              <a:t>SEXO </a:t>
            </a:r>
          </a:p>
          <a:p>
            <a:pPr algn="ctr"/>
            <a:r>
              <a:rPr lang="es-ES" sz="2000" b="1" dirty="0">
                <a:ln/>
                <a:solidFill>
                  <a:schemeClr val="accent3"/>
                </a:solidFill>
              </a:rPr>
              <a:t>BIOLÓGICO</a:t>
            </a:r>
          </a:p>
        </p:txBody>
      </p:sp>
      <p:sp>
        <p:nvSpPr>
          <p:cNvPr id="14" name="Distinto de 13"/>
          <p:cNvSpPr/>
          <p:nvPr/>
        </p:nvSpPr>
        <p:spPr>
          <a:xfrm>
            <a:off x="5939090" y="4148345"/>
            <a:ext cx="702272" cy="785271"/>
          </a:xfrm>
          <a:prstGeom prst="mathNotEqua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solidFill>
                <a:schemeClr val="tx1"/>
              </a:solidFill>
            </a:endParaRPr>
          </a:p>
        </p:txBody>
      </p:sp>
      <p:sp>
        <p:nvSpPr>
          <p:cNvPr id="15" name="Rectángulo 14"/>
          <p:cNvSpPr/>
          <p:nvPr/>
        </p:nvSpPr>
        <p:spPr>
          <a:xfrm>
            <a:off x="242149" y="4105138"/>
            <a:ext cx="2349433" cy="830997"/>
          </a:xfrm>
          <a:prstGeom prst="rect">
            <a:avLst/>
          </a:prstGeom>
          <a:no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CIS</a:t>
            </a:r>
          </a:p>
          <a:p>
            <a:pPr algn="ctr"/>
            <a:r>
              <a:rPr lang="es-ES" sz="2400" b="0" cap="none" spc="0" dirty="0">
                <a:ln w="0"/>
                <a:solidFill>
                  <a:schemeClr val="tx1"/>
                </a:solidFill>
                <a:effectLst>
                  <a:outerShdw blurRad="38100" dist="19050" dir="2700000" algn="tl" rotWithShape="0">
                    <a:schemeClr val="dk1">
                      <a:alpha val="40000"/>
                    </a:schemeClr>
                  </a:outerShdw>
                </a:effectLst>
              </a:rPr>
              <a:t>GÉNERO</a:t>
            </a:r>
          </a:p>
        </p:txBody>
      </p:sp>
      <p:sp>
        <p:nvSpPr>
          <p:cNvPr id="17" name="Abrir llave 16"/>
          <p:cNvSpPr/>
          <p:nvPr/>
        </p:nvSpPr>
        <p:spPr>
          <a:xfrm rot="10800000">
            <a:off x="5230549" y="3478196"/>
            <a:ext cx="314472" cy="3029683"/>
          </a:xfrm>
          <a:prstGeom prst="leftBrace">
            <a:avLst/>
          </a:prstGeom>
          <a:ln w="28575"/>
        </p:spPr>
        <p:style>
          <a:lnRef idx="1">
            <a:schemeClr val="accent4"/>
          </a:lnRef>
          <a:fillRef idx="0">
            <a:schemeClr val="accent4"/>
          </a:fillRef>
          <a:effectRef idx="0">
            <a:schemeClr val="accent4"/>
          </a:effectRef>
          <a:fontRef idx="minor">
            <a:schemeClr val="tx1"/>
          </a:fontRef>
        </p:style>
        <p:txBody>
          <a:bodyPr rtlCol="0" anchor="ctr"/>
          <a:lstStyle/>
          <a:p>
            <a:pPr algn="ctr"/>
            <a:endParaRPr lang="es-PE"/>
          </a:p>
        </p:txBody>
      </p:sp>
      <p:sp>
        <p:nvSpPr>
          <p:cNvPr id="18" name="Rectángulo 17"/>
          <p:cNvSpPr/>
          <p:nvPr/>
        </p:nvSpPr>
        <p:spPr>
          <a:xfrm>
            <a:off x="6654079" y="4020594"/>
            <a:ext cx="2349433" cy="830997"/>
          </a:xfrm>
          <a:prstGeom prst="rect">
            <a:avLst/>
          </a:prstGeom>
          <a:noFill/>
        </p:spPr>
        <p:txBody>
          <a:bodyPr wrap="square" lIns="91440" tIns="45720" rIns="91440" bIns="45720">
            <a:spAutoFit/>
          </a:bodyPr>
          <a:lstStyle/>
          <a:p>
            <a:pPr algn="ctr"/>
            <a:r>
              <a:rPr lang="es-ES" sz="2400" b="0" cap="none" spc="0" dirty="0">
                <a:ln w="0"/>
                <a:solidFill>
                  <a:schemeClr val="tx1"/>
                </a:solidFill>
                <a:effectLst>
                  <a:outerShdw blurRad="38100" dist="19050" dir="2700000" algn="tl" rotWithShape="0">
                    <a:schemeClr val="dk1">
                      <a:alpha val="40000"/>
                    </a:schemeClr>
                  </a:outerShdw>
                </a:effectLst>
              </a:rPr>
              <a:t>TRANS</a:t>
            </a:r>
          </a:p>
          <a:p>
            <a:pPr algn="ctr"/>
            <a:r>
              <a:rPr lang="es-ES" sz="2400" b="0" cap="none" spc="0" dirty="0">
                <a:ln w="0"/>
                <a:solidFill>
                  <a:schemeClr val="tx1"/>
                </a:solidFill>
                <a:effectLst>
                  <a:outerShdw blurRad="38100" dist="19050" dir="2700000" algn="tl" rotWithShape="0">
                    <a:schemeClr val="dk1">
                      <a:alpha val="40000"/>
                    </a:schemeClr>
                  </a:outerShdw>
                </a:effectLst>
              </a:rPr>
              <a:t>GÉNERO</a:t>
            </a:r>
          </a:p>
        </p:txBody>
      </p:sp>
    </p:spTree>
    <p:extLst>
      <p:ext uri="{BB962C8B-B14F-4D97-AF65-F5344CB8AC3E}">
        <p14:creationId xmlns:p14="http://schemas.microsoft.com/office/powerpoint/2010/main" val="6729246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ppt_w</p:attrName>
                                        </p:attrNameLst>
                                      </p:cBhvr>
                                      <p:tavLst>
                                        <p:tav tm="0" fmla="#ppt_w*sin(2.5*pi*$)">
                                          <p:val>
                                            <p:fltVal val="0"/>
                                          </p:val>
                                        </p:tav>
                                        <p:tav tm="100000">
                                          <p:val>
                                            <p:fltVal val="1"/>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80">
                                          <p:stCondLst>
                                            <p:cond delay="0"/>
                                          </p:stCondLst>
                                        </p:cTn>
                                        <p:tgtEl>
                                          <p:spTgt spid="15"/>
                                        </p:tgtEl>
                                      </p:cBhvr>
                                    </p:animEffect>
                                    <p:anim calcmode="lin" valueType="num">
                                      <p:cBhvr>
                                        <p:cTn id="3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7" dur="26">
                                          <p:stCondLst>
                                            <p:cond delay="650"/>
                                          </p:stCondLst>
                                        </p:cTn>
                                        <p:tgtEl>
                                          <p:spTgt spid="15"/>
                                        </p:tgtEl>
                                      </p:cBhvr>
                                      <p:to x="100000" y="60000"/>
                                    </p:animScale>
                                    <p:animScale>
                                      <p:cBhvr>
                                        <p:cTn id="38" dur="166" decel="50000">
                                          <p:stCondLst>
                                            <p:cond delay="676"/>
                                          </p:stCondLst>
                                        </p:cTn>
                                        <p:tgtEl>
                                          <p:spTgt spid="15"/>
                                        </p:tgtEl>
                                      </p:cBhvr>
                                      <p:to x="100000" y="100000"/>
                                    </p:animScale>
                                    <p:animScale>
                                      <p:cBhvr>
                                        <p:cTn id="39" dur="26">
                                          <p:stCondLst>
                                            <p:cond delay="1312"/>
                                          </p:stCondLst>
                                        </p:cTn>
                                        <p:tgtEl>
                                          <p:spTgt spid="15"/>
                                        </p:tgtEl>
                                      </p:cBhvr>
                                      <p:to x="100000" y="80000"/>
                                    </p:animScale>
                                    <p:animScale>
                                      <p:cBhvr>
                                        <p:cTn id="40" dur="166" decel="50000">
                                          <p:stCondLst>
                                            <p:cond delay="1338"/>
                                          </p:stCondLst>
                                        </p:cTn>
                                        <p:tgtEl>
                                          <p:spTgt spid="15"/>
                                        </p:tgtEl>
                                      </p:cBhvr>
                                      <p:to x="100000" y="100000"/>
                                    </p:animScale>
                                    <p:animScale>
                                      <p:cBhvr>
                                        <p:cTn id="41" dur="26">
                                          <p:stCondLst>
                                            <p:cond delay="1642"/>
                                          </p:stCondLst>
                                        </p:cTn>
                                        <p:tgtEl>
                                          <p:spTgt spid="15"/>
                                        </p:tgtEl>
                                      </p:cBhvr>
                                      <p:to x="100000" y="90000"/>
                                    </p:animScale>
                                    <p:animScale>
                                      <p:cBhvr>
                                        <p:cTn id="42" dur="166" decel="50000">
                                          <p:stCondLst>
                                            <p:cond delay="1668"/>
                                          </p:stCondLst>
                                        </p:cTn>
                                        <p:tgtEl>
                                          <p:spTgt spid="15"/>
                                        </p:tgtEl>
                                      </p:cBhvr>
                                      <p:to x="100000" y="100000"/>
                                    </p:animScale>
                                    <p:animScale>
                                      <p:cBhvr>
                                        <p:cTn id="43" dur="26">
                                          <p:stCondLst>
                                            <p:cond delay="1808"/>
                                          </p:stCondLst>
                                        </p:cTn>
                                        <p:tgtEl>
                                          <p:spTgt spid="15"/>
                                        </p:tgtEl>
                                      </p:cBhvr>
                                      <p:to x="100000" y="95000"/>
                                    </p:animScale>
                                    <p:animScale>
                                      <p:cBhvr>
                                        <p:cTn id="44" dur="166" decel="50000">
                                          <p:stCondLst>
                                            <p:cond delay="1834"/>
                                          </p:stCondLst>
                                        </p:cTn>
                                        <p:tgtEl>
                                          <p:spTgt spid="15"/>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down)">
                                      <p:cBhvr>
                                        <p:cTn id="49" dur="5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down)">
                                      <p:cBhvr>
                                        <p:cTn id="64" dur="580">
                                          <p:stCondLst>
                                            <p:cond delay="0"/>
                                          </p:stCondLst>
                                        </p:cTn>
                                        <p:tgtEl>
                                          <p:spTgt spid="18"/>
                                        </p:tgtEl>
                                      </p:cBhvr>
                                    </p:animEffect>
                                    <p:anim calcmode="lin" valueType="num">
                                      <p:cBhvr>
                                        <p:cTn id="6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70" dur="26">
                                          <p:stCondLst>
                                            <p:cond delay="650"/>
                                          </p:stCondLst>
                                        </p:cTn>
                                        <p:tgtEl>
                                          <p:spTgt spid="18"/>
                                        </p:tgtEl>
                                      </p:cBhvr>
                                      <p:to x="100000" y="60000"/>
                                    </p:animScale>
                                    <p:animScale>
                                      <p:cBhvr>
                                        <p:cTn id="71" dur="166" decel="50000">
                                          <p:stCondLst>
                                            <p:cond delay="676"/>
                                          </p:stCondLst>
                                        </p:cTn>
                                        <p:tgtEl>
                                          <p:spTgt spid="18"/>
                                        </p:tgtEl>
                                      </p:cBhvr>
                                      <p:to x="100000" y="100000"/>
                                    </p:animScale>
                                    <p:animScale>
                                      <p:cBhvr>
                                        <p:cTn id="72" dur="26">
                                          <p:stCondLst>
                                            <p:cond delay="1312"/>
                                          </p:stCondLst>
                                        </p:cTn>
                                        <p:tgtEl>
                                          <p:spTgt spid="18"/>
                                        </p:tgtEl>
                                      </p:cBhvr>
                                      <p:to x="100000" y="80000"/>
                                    </p:animScale>
                                    <p:animScale>
                                      <p:cBhvr>
                                        <p:cTn id="73" dur="166" decel="50000">
                                          <p:stCondLst>
                                            <p:cond delay="1338"/>
                                          </p:stCondLst>
                                        </p:cTn>
                                        <p:tgtEl>
                                          <p:spTgt spid="18"/>
                                        </p:tgtEl>
                                      </p:cBhvr>
                                      <p:to x="100000" y="100000"/>
                                    </p:animScale>
                                    <p:animScale>
                                      <p:cBhvr>
                                        <p:cTn id="74" dur="26">
                                          <p:stCondLst>
                                            <p:cond delay="1642"/>
                                          </p:stCondLst>
                                        </p:cTn>
                                        <p:tgtEl>
                                          <p:spTgt spid="18"/>
                                        </p:tgtEl>
                                      </p:cBhvr>
                                      <p:to x="100000" y="90000"/>
                                    </p:animScale>
                                    <p:animScale>
                                      <p:cBhvr>
                                        <p:cTn id="75" dur="166" decel="50000">
                                          <p:stCondLst>
                                            <p:cond delay="1668"/>
                                          </p:stCondLst>
                                        </p:cTn>
                                        <p:tgtEl>
                                          <p:spTgt spid="18"/>
                                        </p:tgtEl>
                                      </p:cBhvr>
                                      <p:to x="100000" y="100000"/>
                                    </p:animScale>
                                    <p:animScale>
                                      <p:cBhvr>
                                        <p:cTn id="76" dur="26">
                                          <p:stCondLst>
                                            <p:cond delay="1808"/>
                                          </p:stCondLst>
                                        </p:cTn>
                                        <p:tgtEl>
                                          <p:spTgt spid="18"/>
                                        </p:tgtEl>
                                      </p:cBhvr>
                                      <p:to x="100000" y="95000"/>
                                    </p:animScale>
                                    <p:animScale>
                                      <p:cBhvr>
                                        <p:cTn id="77"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p:bldP spid="14" grpId="0" animBg="1"/>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PE" sz="4000" b="1" dirty="0">
                <a:solidFill>
                  <a:srgbClr val="C00000"/>
                </a:solidFill>
                <a:latin typeface="+mn-lt"/>
                <a:ea typeface="+mn-ea"/>
                <a:cs typeface="+mn-cs"/>
              </a:rPr>
              <a:t>IDENTIDAD DE GENERO</a:t>
            </a:r>
          </a:p>
        </p:txBody>
      </p:sp>
      <p:sp>
        <p:nvSpPr>
          <p:cNvPr id="3" name="2 Marcador de contenido"/>
          <p:cNvSpPr>
            <a:spLocks noGrp="1"/>
          </p:cNvSpPr>
          <p:nvPr>
            <p:ph idx="1"/>
          </p:nvPr>
        </p:nvSpPr>
        <p:spPr/>
        <p:txBody>
          <a:bodyPr>
            <a:normAutofit fontScale="92500" lnSpcReduction="20000"/>
          </a:bodyPr>
          <a:lstStyle/>
          <a:p>
            <a:r>
              <a:rPr lang="es-PE" dirty="0"/>
              <a:t>También conocida como identidad genérica es la forma cómo se identifica la persona: como hombre o como mujer, la forma en que se reconoce a sí misma, basando su conducta y su forma de ser y pensar a ese género con el que se siente identificada, todo esto va indistintamente de su sexo, orientación sexual, edad, nivel socio-económico, etc. Es la conciencia de la persona de sentir pertenencia al sexo masculino o femenino. Una persona puede sentir una identidad de género distinta de sus características fisiológicas innatas.</a:t>
            </a:r>
          </a:p>
        </p:txBody>
      </p:sp>
    </p:spTree>
    <p:extLst>
      <p:ext uri="{BB962C8B-B14F-4D97-AF65-F5344CB8AC3E}">
        <p14:creationId xmlns:p14="http://schemas.microsoft.com/office/powerpoint/2010/main" val="4265297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505475"/>
          </a:xfrm>
        </p:spPr>
        <p:txBody>
          <a:bodyPr>
            <a:normAutofit fontScale="92500"/>
          </a:bodyPr>
          <a:lstStyle/>
          <a:p>
            <a:r>
              <a:rPr lang="es-PE" b="1" dirty="0">
                <a:solidFill>
                  <a:srgbClr val="C00000"/>
                </a:solidFill>
                <a:effectLst>
                  <a:outerShdw blurRad="38100" dist="38100" dir="2700000" algn="tl">
                    <a:srgbClr val="000000">
                      <a:alpha val="43137"/>
                    </a:srgbClr>
                  </a:outerShdw>
                </a:effectLst>
              </a:rPr>
              <a:t>Sexo: </a:t>
            </a:r>
            <a:r>
              <a:rPr lang="es-PE" dirty="0"/>
              <a:t>Características biológicas y fisiológicas diferentes de varones y mujeres (por ejemplo los órganos de la reproducción, hormonas, cromosomas). (OMS, 2009a)</a:t>
            </a:r>
          </a:p>
          <a:p>
            <a:pPr marL="0" indent="0">
              <a:buNone/>
            </a:pPr>
            <a:endParaRPr lang="es-PE" dirty="0"/>
          </a:p>
          <a:p>
            <a:r>
              <a:rPr lang="es-PE" b="1" dirty="0">
                <a:solidFill>
                  <a:srgbClr val="C00000"/>
                </a:solidFill>
                <a:effectLst>
                  <a:outerShdw blurRad="38100" dist="38100" dir="2700000" algn="tl">
                    <a:srgbClr val="000000">
                      <a:alpha val="43137"/>
                    </a:srgbClr>
                  </a:outerShdw>
                </a:effectLst>
              </a:rPr>
              <a:t>Género: </a:t>
            </a:r>
            <a:r>
              <a:rPr lang="es-PE" dirty="0"/>
              <a:t>Los códigos sociales y culturales que se emplean para distinguir entre lo que se considera como aspectos, actitudes, comportamientos o sentimientos “masculinos” y los “femeninos” en una sociedad. El género varía según las épocas y las sociedades. </a:t>
            </a:r>
          </a:p>
          <a:p>
            <a:endParaRPr lang="es-P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1798019"/>
            <a:ext cx="1840406" cy="124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19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5145435"/>
          </a:xfrm>
        </p:spPr>
        <p:txBody>
          <a:bodyPr>
            <a:normAutofit lnSpcReduction="10000"/>
          </a:bodyPr>
          <a:lstStyle/>
          <a:p>
            <a:r>
              <a:rPr lang="es-PE" b="1" dirty="0">
                <a:solidFill>
                  <a:srgbClr val="C00000"/>
                </a:solidFill>
                <a:effectLst>
                  <a:outerShdw blurRad="38100" dist="38100" dir="2700000" algn="tl">
                    <a:srgbClr val="000000">
                      <a:alpha val="43137"/>
                    </a:srgbClr>
                  </a:outerShdw>
                </a:effectLst>
              </a:rPr>
              <a:t>Brechas de género: </a:t>
            </a:r>
            <a:r>
              <a:rPr lang="es-PE" dirty="0"/>
              <a:t>Expresan las diferencias de acceso a oportunidades, control y uso de los recursos, entre mujeres y hombres, debido a prácticas discriminatorias, sean individuales, sociales o institucionales.</a:t>
            </a:r>
          </a:p>
          <a:p>
            <a:pPr marL="0" indent="0">
              <a:buNone/>
            </a:pPr>
            <a:r>
              <a:rPr lang="es-PE" dirty="0"/>
              <a:t> </a:t>
            </a:r>
          </a:p>
          <a:p>
            <a:r>
              <a:rPr lang="es-PE" b="1" dirty="0">
                <a:solidFill>
                  <a:srgbClr val="C00000"/>
                </a:solidFill>
                <a:effectLst>
                  <a:outerShdw blurRad="38100" dist="38100" dir="2700000" algn="tl">
                    <a:srgbClr val="000000">
                      <a:alpha val="43137"/>
                    </a:srgbClr>
                  </a:outerShdw>
                </a:effectLst>
              </a:rPr>
              <a:t>Estereotipos de Género: </a:t>
            </a:r>
            <a:r>
              <a:rPr lang="es-PE" dirty="0"/>
              <a:t>Son ideas, creencias y opiniones preconcebidas que por lo general se asientan en prejuicios, ideas falsas sobre la realidad social y cultural, mitos, etc.</a:t>
            </a:r>
          </a:p>
          <a:p>
            <a:pPr marL="0" indent="0">
              <a:buNone/>
            </a:pPr>
            <a:endParaRPr lang="es-PE"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708920"/>
            <a:ext cx="1841500" cy="124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398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49491"/>
          </a:xfrm>
        </p:spPr>
        <p:txBody>
          <a:bodyPr>
            <a:normAutofit fontScale="77500" lnSpcReduction="20000"/>
          </a:bodyPr>
          <a:lstStyle/>
          <a:p>
            <a:r>
              <a:rPr lang="es-PE" sz="3900" b="1" dirty="0">
                <a:solidFill>
                  <a:srgbClr val="C00000"/>
                </a:solidFill>
                <a:effectLst>
                  <a:outerShdw blurRad="38100" dist="38100" dir="2700000" algn="tl">
                    <a:srgbClr val="000000">
                      <a:alpha val="43137"/>
                    </a:srgbClr>
                  </a:outerShdw>
                </a:effectLst>
              </a:rPr>
              <a:t>Equidad de género:</a:t>
            </a:r>
          </a:p>
          <a:p>
            <a:pPr marL="0" indent="0">
              <a:buNone/>
            </a:pPr>
            <a:r>
              <a:rPr lang="es-PE" dirty="0"/>
              <a:t>La equidad de género es la distribución justa de los recursos, las oportunidades y beneficios entre mujeres y hombres para alcanzar su pleno desarrollo y la vigencia de sus derechos humanos. Este concepto implica el reconocimiento de las diferencias y la garantía de la igualdad en el ejercicio de los derechos.</a:t>
            </a:r>
          </a:p>
          <a:p>
            <a:pPr marL="0" indent="0">
              <a:buNone/>
            </a:pPr>
            <a:endParaRPr lang="es-PE" dirty="0"/>
          </a:p>
          <a:p>
            <a:r>
              <a:rPr lang="es-PE" sz="3900" b="1" dirty="0">
                <a:solidFill>
                  <a:srgbClr val="C00000"/>
                </a:solidFill>
                <a:effectLst>
                  <a:outerShdw blurRad="38100" dist="38100" dir="2700000" algn="tl">
                    <a:srgbClr val="000000">
                      <a:alpha val="43137"/>
                    </a:srgbClr>
                  </a:outerShdw>
                </a:effectLst>
              </a:rPr>
              <a:t>Igualdad de género:</a:t>
            </a:r>
          </a:p>
          <a:p>
            <a:pPr marL="0" indent="0">
              <a:buNone/>
            </a:pPr>
            <a:r>
              <a:rPr lang="es-PE" dirty="0"/>
              <a:t>Consiste en la igual valoración de las diferentes necesidades, aspiraciones y comportamientos, de los hombres y mujeres. </a:t>
            </a:r>
          </a:p>
          <a:p>
            <a:pPr marL="0" indent="0">
              <a:buNone/>
            </a:pPr>
            <a:r>
              <a:rPr lang="es-AR" dirty="0"/>
              <a:t>Supone el pleno y universal derecho de todas las personas al disfrute de la ciudadanía, no solamente política sino también civil y social. Ello no significa que deban convertirse en iguales sino que sus derechos, responsabilidades y oportunidades no dependan de si han nacido hombres o mujeres. </a:t>
            </a:r>
            <a:endParaRPr lang="es-PE" dirty="0"/>
          </a:p>
        </p:txBody>
      </p:sp>
      <p:pic>
        <p:nvPicPr>
          <p:cNvPr id="8194" name="Picture 2" descr="Resultado de imagen para igualdad y equidad de gÃ©ne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519277"/>
            <a:ext cx="2493386" cy="981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2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1772816"/>
            <a:ext cx="8229600" cy="1143000"/>
          </a:xfrm>
        </p:spPr>
        <p:txBody>
          <a:bodyPr>
            <a:normAutofit/>
          </a:bodyPr>
          <a:lstStyle/>
          <a:p>
            <a:r>
              <a:rPr lang="es-PE" b="1" dirty="0"/>
              <a:t>Interculturalidad</a:t>
            </a:r>
            <a:endParaRPr lang="es-PE"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3140968"/>
            <a:ext cx="3789040" cy="231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4476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2109</TotalTime>
  <Words>1005</Words>
  <Application>Microsoft Office PowerPoint</Application>
  <PresentationFormat>Presentación en pantalla (4:3)</PresentationFormat>
  <Paragraphs>60</Paragraphs>
  <Slides>20</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AR CENA</vt:lpstr>
      <vt:lpstr>Arial</vt:lpstr>
      <vt:lpstr>Book Antiqua</vt:lpstr>
      <vt:lpstr>Calibri</vt:lpstr>
      <vt:lpstr>Candara</vt:lpstr>
      <vt:lpstr>DellaRobbia BT</vt:lpstr>
      <vt:lpstr>Tema de Office</vt:lpstr>
      <vt:lpstr>Presentación de PowerPoint</vt:lpstr>
      <vt:lpstr>El sexo biológico se manifiesta de 3 formas:</vt:lpstr>
      <vt:lpstr>GÉNERO</vt:lpstr>
      <vt:lpstr>IDENTIDAD DE GÉNERO</vt:lpstr>
      <vt:lpstr>IDENTIDAD DE GENERO</vt:lpstr>
      <vt:lpstr>Presentación de PowerPoint</vt:lpstr>
      <vt:lpstr>Presentación de PowerPoint</vt:lpstr>
      <vt:lpstr>Presentación de PowerPoint</vt:lpstr>
      <vt:lpstr>Interculturalidad</vt:lpstr>
      <vt:lpstr>Interculturalidad </vt:lpstr>
      <vt:lpstr>Interculturalidad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dc:title>
  <dc:creator>PROYECTOS</dc:creator>
  <cp:lastModifiedBy>René Gabriel Bartra Leveaú</cp:lastModifiedBy>
  <cp:revision>86</cp:revision>
  <dcterms:created xsi:type="dcterms:W3CDTF">2019-01-07T16:40:37Z</dcterms:created>
  <dcterms:modified xsi:type="dcterms:W3CDTF">2019-10-06T00:12:51Z</dcterms:modified>
</cp:coreProperties>
</file>